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5" r:id="rId2"/>
    <p:sldId id="266" r:id="rId3"/>
    <p:sldId id="264" r:id="rId4"/>
    <p:sldId id="267" r:id="rId5"/>
    <p:sldId id="312" r:id="rId6"/>
    <p:sldId id="269" r:id="rId7"/>
    <p:sldId id="295" r:id="rId8"/>
    <p:sldId id="271" r:id="rId9"/>
    <p:sldId id="313" r:id="rId10"/>
    <p:sldId id="314" r:id="rId11"/>
    <p:sldId id="316" r:id="rId12"/>
    <p:sldId id="31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6"/>
    <p:restoredTop sz="94656"/>
  </p:normalViewPr>
  <p:slideViewPr>
    <p:cSldViewPr snapToGrid="0" snapToObjects="1">
      <p:cViewPr varScale="1">
        <p:scale>
          <a:sx n="112" d="100"/>
          <a:sy n="112" d="100"/>
        </p:scale>
        <p:origin x="3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79A186-F9BC-7C4B-A10E-3E7E7712FF6C}" type="datetimeFigureOut">
              <a:rPr lang="en-CN" smtClean="0"/>
              <a:t>2020/10/5</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7677AD-4AFC-994F-BE56-9EA6C488A172}" type="slidenum">
              <a:rPr lang="en-CN" smtClean="0"/>
              <a:t>‹#›</a:t>
            </a:fld>
            <a:endParaRPr lang="en-CN"/>
          </a:p>
        </p:txBody>
      </p:sp>
    </p:spTree>
    <p:extLst>
      <p:ext uri="{BB962C8B-B14F-4D97-AF65-F5344CB8AC3E}">
        <p14:creationId xmlns:p14="http://schemas.microsoft.com/office/powerpoint/2010/main" val="4053793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B95F3-EA5C-8745-9B82-8B0FDB9641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4F34F1-15EE-E841-BE7C-E953860C58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6691B4-B2D2-5342-B191-84A3420E3FA8}"/>
              </a:ext>
            </a:extLst>
          </p:cNvPr>
          <p:cNvSpPr>
            <a:spLocks noGrp="1"/>
          </p:cNvSpPr>
          <p:nvPr>
            <p:ph type="dt" sz="half" idx="10"/>
          </p:nvPr>
        </p:nvSpPr>
        <p:spPr/>
        <p:txBody>
          <a:bodyPr/>
          <a:lstStyle/>
          <a:p>
            <a:fld id="{F1719827-A84C-0A43-8FF8-D034951D09E2}" type="datetime1">
              <a:rPr lang="en-US" smtClean="0"/>
              <a:t>10/5/20</a:t>
            </a:fld>
            <a:endParaRPr lang="en-US"/>
          </a:p>
        </p:txBody>
      </p:sp>
      <p:sp>
        <p:nvSpPr>
          <p:cNvPr id="5" name="Footer Placeholder 4">
            <a:extLst>
              <a:ext uri="{FF2B5EF4-FFF2-40B4-BE49-F238E27FC236}">
                <a16:creationId xmlns:a16="http://schemas.microsoft.com/office/drawing/2014/main" id="{0DB28D53-39A0-214A-8BB9-723251CE11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9EE70C-090B-FC42-B45B-70F07CFD89C1}"/>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1639989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DFF9-F61A-8448-B127-CB7391A21D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8ECF88-8CCE-0C40-9571-C03C14CB98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A18227-1104-2140-AF5C-FCA033FFDB75}"/>
              </a:ext>
            </a:extLst>
          </p:cNvPr>
          <p:cNvSpPr>
            <a:spLocks noGrp="1"/>
          </p:cNvSpPr>
          <p:nvPr>
            <p:ph type="dt" sz="half" idx="10"/>
          </p:nvPr>
        </p:nvSpPr>
        <p:spPr/>
        <p:txBody>
          <a:bodyPr/>
          <a:lstStyle/>
          <a:p>
            <a:fld id="{D233A22E-7D74-694D-BAD8-12F2201CD21D}" type="datetime1">
              <a:rPr lang="en-US" smtClean="0"/>
              <a:t>10/5/20</a:t>
            </a:fld>
            <a:endParaRPr lang="en-US"/>
          </a:p>
        </p:txBody>
      </p:sp>
      <p:sp>
        <p:nvSpPr>
          <p:cNvPr id="5" name="Footer Placeholder 4">
            <a:extLst>
              <a:ext uri="{FF2B5EF4-FFF2-40B4-BE49-F238E27FC236}">
                <a16:creationId xmlns:a16="http://schemas.microsoft.com/office/drawing/2014/main" id="{79BDF61D-B230-7D43-B1F5-8D142D1A5E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AB9E21-3F59-0D43-A622-ADE3299B9335}"/>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3001095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8AFB52-E4E8-B548-AE8C-82DF5C186A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7EADCB-44A0-8B40-9631-EE819867C2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607C8C-2887-F844-B665-71EC9B168DCD}"/>
              </a:ext>
            </a:extLst>
          </p:cNvPr>
          <p:cNvSpPr>
            <a:spLocks noGrp="1"/>
          </p:cNvSpPr>
          <p:nvPr>
            <p:ph type="dt" sz="half" idx="10"/>
          </p:nvPr>
        </p:nvSpPr>
        <p:spPr/>
        <p:txBody>
          <a:bodyPr/>
          <a:lstStyle/>
          <a:p>
            <a:fld id="{4BA9384D-61AE-F24B-912E-A4107DEF1CA6}" type="datetime1">
              <a:rPr lang="en-US" smtClean="0"/>
              <a:t>10/5/20</a:t>
            </a:fld>
            <a:endParaRPr lang="en-US"/>
          </a:p>
        </p:txBody>
      </p:sp>
      <p:sp>
        <p:nvSpPr>
          <p:cNvPr id="5" name="Footer Placeholder 4">
            <a:extLst>
              <a:ext uri="{FF2B5EF4-FFF2-40B4-BE49-F238E27FC236}">
                <a16:creationId xmlns:a16="http://schemas.microsoft.com/office/drawing/2014/main" id="{A3000E93-E848-214A-A37E-89B415B91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737242-D85C-124A-AD2C-FD64E4F6E539}"/>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3390812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E6EA-0615-ED45-9DDE-C3B6CDA9F3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A641B9-D806-E741-B662-876550AAB0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14EAFC-D9B3-AC47-8104-308C39AF6ED3}"/>
              </a:ext>
            </a:extLst>
          </p:cNvPr>
          <p:cNvSpPr>
            <a:spLocks noGrp="1"/>
          </p:cNvSpPr>
          <p:nvPr>
            <p:ph type="dt" sz="half" idx="10"/>
          </p:nvPr>
        </p:nvSpPr>
        <p:spPr/>
        <p:txBody>
          <a:bodyPr/>
          <a:lstStyle/>
          <a:p>
            <a:fld id="{F4E6F63C-DCAD-B94C-9586-779874CD093A}" type="datetime1">
              <a:rPr lang="en-US" smtClean="0"/>
              <a:t>10/5/20</a:t>
            </a:fld>
            <a:endParaRPr lang="en-US"/>
          </a:p>
        </p:txBody>
      </p:sp>
      <p:sp>
        <p:nvSpPr>
          <p:cNvPr id="5" name="Footer Placeholder 4">
            <a:extLst>
              <a:ext uri="{FF2B5EF4-FFF2-40B4-BE49-F238E27FC236}">
                <a16:creationId xmlns:a16="http://schemas.microsoft.com/office/drawing/2014/main" id="{C55D1638-4AA6-CD4C-A2DC-818210280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FCB96-B155-FD4C-8968-E1AB9372822D}"/>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410913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EA60A-ED83-B944-8D54-A62C8DEBD5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1D0913-A6C3-8341-8308-6943291F9B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2F01F4-A00C-BD41-B886-22C9F4EC3151}"/>
              </a:ext>
            </a:extLst>
          </p:cNvPr>
          <p:cNvSpPr>
            <a:spLocks noGrp="1"/>
          </p:cNvSpPr>
          <p:nvPr>
            <p:ph type="dt" sz="half" idx="10"/>
          </p:nvPr>
        </p:nvSpPr>
        <p:spPr/>
        <p:txBody>
          <a:bodyPr/>
          <a:lstStyle/>
          <a:p>
            <a:fld id="{342F9195-D547-3043-BFF7-79EABF388BDC}" type="datetime1">
              <a:rPr lang="en-US" smtClean="0"/>
              <a:t>10/5/20</a:t>
            </a:fld>
            <a:endParaRPr lang="en-US"/>
          </a:p>
        </p:txBody>
      </p:sp>
      <p:sp>
        <p:nvSpPr>
          <p:cNvPr id="5" name="Footer Placeholder 4">
            <a:extLst>
              <a:ext uri="{FF2B5EF4-FFF2-40B4-BE49-F238E27FC236}">
                <a16:creationId xmlns:a16="http://schemas.microsoft.com/office/drawing/2014/main" id="{D1AA386C-65DE-5943-A4AF-B41D06EBD8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612CA8-07A0-2F42-AB8E-8187BA5C518F}"/>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359169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0B403-7B0E-E24F-8703-B9100618C6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1A21E1-D264-FC47-9723-95DA8A0521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E3863D-8A5A-FE4D-87B4-B286778384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DFF002-99A1-9243-846D-0D1F761517D6}"/>
              </a:ext>
            </a:extLst>
          </p:cNvPr>
          <p:cNvSpPr>
            <a:spLocks noGrp="1"/>
          </p:cNvSpPr>
          <p:nvPr>
            <p:ph type="dt" sz="half" idx="10"/>
          </p:nvPr>
        </p:nvSpPr>
        <p:spPr/>
        <p:txBody>
          <a:bodyPr/>
          <a:lstStyle/>
          <a:p>
            <a:fld id="{3F41D5A9-C7A3-A44D-9EF8-A26AE665CC10}" type="datetime1">
              <a:rPr lang="en-US" smtClean="0"/>
              <a:t>10/5/20</a:t>
            </a:fld>
            <a:endParaRPr lang="en-US"/>
          </a:p>
        </p:txBody>
      </p:sp>
      <p:sp>
        <p:nvSpPr>
          <p:cNvPr id="6" name="Footer Placeholder 5">
            <a:extLst>
              <a:ext uri="{FF2B5EF4-FFF2-40B4-BE49-F238E27FC236}">
                <a16:creationId xmlns:a16="http://schemas.microsoft.com/office/drawing/2014/main" id="{FBAC4C7E-3B81-3642-AACF-C5BE9B21F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3D09BC-B33D-CB40-930F-D7FEF34FD7E4}"/>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4171610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93B12-6A39-3040-8907-52F867C185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4DCAA8-6880-9F48-9A76-835ED0A7EC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3E9EF1-0F0B-9443-B82D-E6463D7770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06CA83-CD9B-2140-9F6A-5D9408F886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556A09-F88A-C646-AA63-25D090FBDB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23AB22-5A80-2844-8EFA-8EE355E6A14F}"/>
              </a:ext>
            </a:extLst>
          </p:cNvPr>
          <p:cNvSpPr>
            <a:spLocks noGrp="1"/>
          </p:cNvSpPr>
          <p:nvPr>
            <p:ph type="dt" sz="half" idx="10"/>
          </p:nvPr>
        </p:nvSpPr>
        <p:spPr/>
        <p:txBody>
          <a:bodyPr/>
          <a:lstStyle/>
          <a:p>
            <a:fld id="{4911D8CD-9DB1-3247-843C-69B5C3C166C6}" type="datetime1">
              <a:rPr lang="en-US" smtClean="0"/>
              <a:t>10/5/20</a:t>
            </a:fld>
            <a:endParaRPr lang="en-US"/>
          </a:p>
        </p:txBody>
      </p:sp>
      <p:sp>
        <p:nvSpPr>
          <p:cNvPr id="8" name="Footer Placeholder 7">
            <a:extLst>
              <a:ext uri="{FF2B5EF4-FFF2-40B4-BE49-F238E27FC236}">
                <a16:creationId xmlns:a16="http://schemas.microsoft.com/office/drawing/2014/main" id="{D76B03C1-6222-0440-9D51-FD6EF08E28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37774F-93A8-974A-AF83-A88E7E716D3B}"/>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131283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AFE30-BFDB-9342-9294-958895F070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E4D972-0033-C645-8FAE-847839D9787F}"/>
              </a:ext>
            </a:extLst>
          </p:cNvPr>
          <p:cNvSpPr>
            <a:spLocks noGrp="1"/>
          </p:cNvSpPr>
          <p:nvPr>
            <p:ph type="dt" sz="half" idx="10"/>
          </p:nvPr>
        </p:nvSpPr>
        <p:spPr/>
        <p:txBody>
          <a:bodyPr/>
          <a:lstStyle/>
          <a:p>
            <a:fld id="{9ECC149E-71BA-DD4C-ACCD-FDF498E0471F}" type="datetime1">
              <a:rPr lang="en-US" smtClean="0"/>
              <a:t>10/5/20</a:t>
            </a:fld>
            <a:endParaRPr lang="en-US"/>
          </a:p>
        </p:txBody>
      </p:sp>
      <p:sp>
        <p:nvSpPr>
          <p:cNvPr id="4" name="Footer Placeholder 3">
            <a:extLst>
              <a:ext uri="{FF2B5EF4-FFF2-40B4-BE49-F238E27FC236}">
                <a16:creationId xmlns:a16="http://schemas.microsoft.com/office/drawing/2014/main" id="{BB2E0B3F-D4C2-D34E-BE29-5557425B1A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28AC31-2517-2F4B-A621-4BA4355B0ECF}"/>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2915946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7A7727-CB68-FE4C-8726-CEDD97F8E028}"/>
              </a:ext>
            </a:extLst>
          </p:cNvPr>
          <p:cNvSpPr>
            <a:spLocks noGrp="1"/>
          </p:cNvSpPr>
          <p:nvPr>
            <p:ph type="dt" sz="half" idx="10"/>
          </p:nvPr>
        </p:nvSpPr>
        <p:spPr/>
        <p:txBody>
          <a:bodyPr/>
          <a:lstStyle/>
          <a:p>
            <a:fld id="{558D7C22-AC39-3D4F-9C7D-471D57B08E6E}" type="datetime1">
              <a:rPr lang="en-US" smtClean="0"/>
              <a:t>10/5/20</a:t>
            </a:fld>
            <a:endParaRPr lang="en-US"/>
          </a:p>
        </p:txBody>
      </p:sp>
      <p:sp>
        <p:nvSpPr>
          <p:cNvPr id="3" name="Footer Placeholder 2">
            <a:extLst>
              <a:ext uri="{FF2B5EF4-FFF2-40B4-BE49-F238E27FC236}">
                <a16:creationId xmlns:a16="http://schemas.microsoft.com/office/drawing/2014/main" id="{DFE7D87F-F60E-274E-A4BA-2F2FF479C8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CC8F6C-33CA-5644-9677-115F8FEAE7BA}"/>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2689808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7108-51ED-4344-AC4D-118AA21BC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89DEDE1-F6BE-114A-9C9D-18279A3CB0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784C18-872B-C743-81D8-C0A184158D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1651E1-D9D2-9F44-89E8-63B10BE2DFFF}"/>
              </a:ext>
            </a:extLst>
          </p:cNvPr>
          <p:cNvSpPr>
            <a:spLocks noGrp="1"/>
          </p:cNvSpPr>
          <p:nvPr>
            <p:ph type="dt" sz="half" idx="10"/>
          </p:nvPr>
        </p:nvSpPr>
        <p:spPr/>
        <p:txBody>
          <a:bodyPr/>
          <a:lstStyle/>
          <a:p>
            <a:fld id="{CFCEE84B-9BD4-9B43-A576-758588CA0FAC}" type="datetime1">
              <a:rPr lang="en-US" smtClean="0"/>
              <a:t>10/5/20</a:t>
            </a:fld>
            <a:endParaRPr lang="en-US"/>
          </a:p>
        </p:txBody>
      </p:sp>
      <p:sp>
        <p:nvSpPr>
          <p:cNvPr id="6" name="Footer Placeholder 5">
            <a:extLst>
              <a:ext uri="{FF2B5EF4-FFF2-40B4-BE49-F238E27FC236}">
                <a16:creationId xmlns:a16="http://schemas.microsoft.com/office/drawing/2014/main" id="{5A7329B8-EE72-7240-A001-8D4DC77C8C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D915F0-1E73-2246-8908-52BD0D9663CF}"/>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4041432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0C31-8D8C-0F47-A834-D32CE94A62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0FFFC8-E2AB-3E47-BBA1-B2EE5DD85A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70A53B-72A9-4940-8C74-7D08A652E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1FEC8-B598-D24C-AC87-27181CD3BDD5}"/>
              </a:ext>
            </a:extLst>
          </p:cNvPr>
          <p:cNvSpPr>
            <a:spLocks noGrp="1"/>
          </p:cNvSpPr>
          <p:nvPr>
            <p:ph type="dt" sz="half" idx="10"/>
          </p:nvPr>
        </p:nvSpPr>
        <p:spPr/>
        <p:txBody>
          <a:bodyPr/>
          <a:lstStyle/>
          <a:p>
            <a:fld id="{E087F751-2C8E-A34C-80EF-C4F0AEFCB7B5}" type="datetime1">
              <a:rPr lang="en-US" smtClean="0"/>
              <a:t>10/5/20</a:t>
            </a:fld>
            <a:endParaRPr lang="en-US"/>
          </a:p>
        </p:txBody>
      </p:sp>
      <p:sp>
        <p:nvSpPr>
          <p:cNvPr id="6" name="Footer Placeholder 5">
            <a:extLst>
              <a:ext uri="{FF2B5EF4-FFF2-40B4-BE49-F238E27FC236}">
                <a16:creationId xmlns:a16="http://schemas.microsoft.com/office/drawing/2014/main" id="{14DB496E-0FC5-C24A-BF05-3FBF5687AB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D87983-8CDF-284F-B614-BA3EAA566FB6}"/>
              </a:ext>
            </a:extLst>
          </p:cNvPr>
          <p:cNvSpPr>
            <a:spLocks noGrp="1"/>
          </p:cNvSpPr>
          <p:nvPr>
            <p:ph type="sldNum" sz="quarter" idx="12"/>
          </p:nvPr>
        </p:nvSpPr>
        <p:spPr/>
        <p:txBody>
          <a:bodyPr/>
          <a:lstStyle/>
          <a:p>
            <a:fld id="{F33FCB0E-AFE6-8F4B-B9EB-BD4C96BB7C7B}" type="slidenum">
              <a:rPr lang="en-US" smtClean="0"/>
              <a:t>‹#›</a:t>
            </a:fld>
            <a:endParaRPr lang="en-US"/>
          </a:p>
        </p:txBody>
      </p:sp>
    </p:spTree>
    <p:extLst>
      <p:ext uri="{BB962C8B-B14F-4D97-AF65-F5344CB8AC3E}">
        <p14:creationId xmlns:p14="http://schemas.microsoft.com/office/powerpoint/2010/main" val="3431959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16FAF6-794E-CB4A-9428-A57FE564DC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FB9C51-2F0F-8742-AC6A-904C52F2B5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8E36E1-D8C3-0540-8F15-BB29797AF2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07081F-B720-E848-8DCE-9922B5227EAC}" type="datetime1">
              <a:rPr lang="en-US" smtClean="0"/>
              <a:t>10/5/20</a:t>
            </a:fld>
            <a:endParaRPr lang="en-US"/>
          </a:p>
        </p:txBody>
      </p:sp>
      <p:sp>
        <p:nvSpPr>
          <p:cNvPr id="5" name="Footer Placeholder 4">
            <a:extLst>
              <a:ext uri="{FF2B5EF4-FFF2-40B4-BE49-F238E27FC236}">
                <a16:creationId xmlns:a16="http://schemas.microsoft.com/office/drawing/2014/main" id="{CA8A8EEF-2191-724C-85EB-0C35303692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E81366-D755-1744-9968-758B5D51C8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3FCB0E-AFE6-8F4B-B9EB-BD4C96BB7C7B}" type="slidenum">
              <a:rPr lang="en-US" smtClean="0"/>
              <a:t>‹#›</a:t>
            </a:fld>
            <a:endParaRPr lang="en-US"/>
          </a:p>
        </p:txBody>
      </p:sp>
    </p:spTree>
    <p:extLst>
      <p:ext uri="{BB962C8B-B14F-4D97-AF65-F5344CB8AC3E}">
        <p14:creationId xmlns:p14="http://schemas.microsoft.com/office/powerpoint/2010/main" val="3931594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2.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1.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530.png"/><Relationship Id="rId3" Type="http://schemas.openxmlformats.org/officeDocument/2006/relationships/image" Target="../media/image481.png"/><Relationship Id="rId7" Type="http://schemas.openxmlformats.org/officeDocument/2006/relationships/image" Target="../media/image520.png"/><Relationship Id="rId2" Type="http://schemas.openxmlformats.org/officeDocument/2006/relationships/image" Target="../media/image470.png"/><Relationship Id="rId1" Type="http://schemas.openxmlformats.org/officeDocument/2006/relationships/slideLayout" Target="../slideLayouts/slideLayout2.xml"/><Relationship Id="rId6" Type="http://schemas.openxmlformats.org/officeDocument/2006/relationships/image" Target="../media/image510.png"/><Relationship Id="rId11" Type="http://schemas.openxmlformats.org/officeDocument/2006/relationships/image" Target="../media/image560.png"/><Relationship Id="rId5" Type="http://schemas.openxmlformats.org/officeDocument/2006/relationships/image" Target="../media/image500.png"/><Relationship Id="rId10" Type="http://schemas.openxmlformats.org/officeDocument/2006/relationships/image" Target="../media/image550.png"/><Relationship Id="rId4" Type="http://schemas.openxmlformats.org/officeDocument/2006/relationships/image" Target="../media/image27.png"/><Relationship Id="rId9" Type="http://schemas.openxmlformats.org/officeDocument/2006/relationships/image" Target="../media/image540.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0188-4325-5C46-A120-0D510F6B5B16}"/>
              </a:ext>
            </a:extLst>
          </p:cNvPr>
          <p:cNvSpPr>
            <a:spLocks noGrp="1"/>
          </p:cNvSpPr>
          <p:nvPr>
            <p:ph type="ctrTitle"/>
          </p:nvPr>
        </p:nvSpPr>
        <p:spPr/>
        <p:txBody>
          <a:bodyPr/>
          <a:lstStyle/>
          <a:p>
            <a:r>
              <a:rPr lang="en-US" dirty="0"/>
              <a:t>Chapters 4(B) – 6</a:t>
            </a:r>
            <a:br>
              <a:rPr lang="en-US" dirty="0"/>
            </a:br>
            <a:r>
              <a:rPr lang="en-US" dirty="0"/>
              <a:t>Review</a:t>
            </a:r>
          </a:p>
        </p:txBody>
      </p:sp>
      <p:sp>
        <p:nvSpPr>
          <p:cNvPr id="3" name="Slide Number Placeholder 2">
            <a:extLst>
              <a:ext uri="{FF2B5EF4-FFF2-40B4-BE49-F238E27FC236}">
                <a16:creationId xmlns:a16="http://schemas.microsoft.com/office/drawing/2014/main" id="{46FB8A73-F3EC-E446-8D24-CA3BF9EC6F6A}"/>
              </a:ext>
            </a:extLst>
          </p:cNvPr>
          <p:cNvSpPr>
            <a:spLocks noGrp="1"/>
          </p:cNvSpPr>
          <p:nvPr>
            <p:ph type="sldNum" sz="quarter" idx="12"/>
          </p:nvPr>
        </p:nvSpPr>
        <p:spPr/>
        <p:txBody>
          <a:bodyPr/>
          <a:lstStyle/>
          <a:p>
            <a:fld id="{F33FCB0E-AFE6-8F4B-B9EB-BD4C96BB7C7B}" type="slidenum">
              <a:rPr lang="en-US" smtClean="0"/>
              <a:t>1</a:t>
            </a:fld>
            <a:endParaRPr lang="en-US"/>
          </a:p>
        </p:txBody>
      </p:sp>
    </p:spTree>
    <p:extLst>
      <p:ext uri="{BB962C8B-B14F-4D97-AF65-F5344CB8AC3E}">
        <p14:creationId xmlns:p14="http://schemas.microsoft.com/office/powerpoint/2010/main" val="1073656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xfrm>
            <a:off x="838200" y="365125"/>
            <a:ext cx="10237470" cy="1612265"/>
          </a:xfrm>
          <a:ln>
            <a:solidFill>
              <a:schemeClr val="accent1"/>
            </a:solidFill>
          </a:ln>
        </p:spPr>
        <p:txBody>
          <a:bodyPr>
            <a:normAutofit/>
          </a:bodyPr>
          <a:lstStyle/>
          <a:p>
            <a:r>
              <a:rPr lang="en-US" dirty="0"/>
              <a:t>6.1 The Inductor –</a:t>
            </a:r>
            <a:br>
              <a:rPr lang="en-US" dirty="0"/>
            </a:br>
            <a:r>
              <a:rPr lang="en-US" dirty="0"/>
              <a:t>Extra Example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47841BC-9E23-6D4B-88E1-008D956E8A4E}"/>
                  </a:ext>
                </a:extLst>
              </p:cNvPr>
              <p:cNvSpPr txBox="1"/>
              <p:nvPr/>
            </p:nvSpPr>
            <p:spPr>
              <a:xfrm>
                <a:off x="838200" y="3051810"/>
                <a:ext cx="7382930" cy="1598194"/>
              </a:xfrm>
              <a:prstGeom prst="rect">
                <a:avLst/>
              </a:prstGeom>
              <a:noFill/>
            </p:spPr>
            <p:txBody>
              <a:bodyPr wrap="square" rtlCol="0">
                <a:spAutoFit/>
              </a:bodyPr>
              <a:lstStyle/>
              <a:p>
                <a:r>
                  <a:rPr lang="pt" sz="2400" dirty="0">
                    <a:solidFill>
                      <a:srgbClr val="00B0F0"/>
                    </a:solidFill>
                  </a:rPr>
                  <a:t>     	=  30</a:t>
                </a:r>
                <a14:m>
                  <m:oMath xmlns:m="http://schemas.openxmlformats.org/officeDocument/2006/math">
                    <m:sSup>
                      <m:sSupPr>
                        <m:ctrlPr>
                          <a:rPr lang="pt" sz="2400" i="1" smtClean="0">
                            <a:solidFill>
                              <a:srgbClr val="00B0F0"/>
                            </a:solidFill>
                            <a:latin typeface="Cambria Math" panose="02040503050406030204" pitchFamily="18" charset="0"/>
                          </a:rPr>
                        </m:ctrlPr>
                      </m:sSupPr>
                      <m:e>
                        <m:r>
                          <a:rPr lang="en-US" sz="2400" b="0" i="1" smtClean="0">
                            <a:solidFill>
                              <a:srgbClr val="00B0F0"/>
                            </a:solidFill>
                            <a:latin typeface="Cambria Math" panose="02040503050406030204" pitchFamily="18" charset="0"/>
                          </a:rPr>
                          <m:t>𝑡</m:t>
                        </m:r>
                      </m:e>
                      <m:sup>
                        <m:r>
                          <a:rPr lang="en-US" sz="2400" b="0" i="1" smtClean="0">
                            <a:solidFill>
                              <a:srgbClr val="00B0F0"/>
                            </a:solidFill>
                            <a:latin typeface="Cambria Math" panose="02040503050406030204" pitchFamily="18" charset="0"/>
                          </a:rPr>
                          <m:t>2</m:t>
                        </m:r>
                      </m:sup>
                    </m:sSup>
                  </m:oMath>
                </a14:m>
                <a:r>
                  <a:rPr lang="pt" sz="2400" dirty="0">
                    <a:solidFill>
                      <a:srgbClr val="00B0F0"/>
                    </a:solidFill>
                  </a:rPr>
                  <a:t>     </a:t>
                </a:r>
                <a:r>
                  <a:rPr lang="pt" sz="2400" dirty="0" err="1">
                    <a:solidFill>
                      <a:srgbClr val="00B0F0"/>
                    </a:solidFill>
                  </a:rPr>
                  <a:t>t</a:t>
                </a:r>
                <a:r>
                  <a:rPr lang="pt" sz="2400" dirty="0">
                    <a:solidFill>
                      <a:srgbClr val="00B0F0"/>
                    </a:solidFill>
                  </a:rPr>
                  <a:t> </a:t>
                </a:r>
                <a:r>
                  <a:rPr lang="en-US" sz="2400" dirty="0">
                    <a:solidFill>
                      <a:srgbClr val="00B0F0"/>
                    </a:solidFill>
                  </a:rPr>
                  <a:t>&gt; 0</a:t>
                </a:r>
              </a:p>
              <a:p>
                <a14:m>
                  <m:oMath xmlns:m="http://schemas.openxmlformats.org/officeDocument/2006/math">
                    <m:sSub>
                      <m:sSubPr>
                        <m:ctrlPr>
                          <a:rPr lang="pt" sz="2400" i="1" smtClean="0">
                            <a:solidFill>
                              <a:srgbClr val="00B0F0"/>
                            </a:solidFill>
                            <a:latin typeface="Cambria Math" panose="02040503050406030204" pitchFamily="18" charset="0"/>
                          </a:rPr>
                        </m:ctrlPr>
                      </m:sSubPr>
                      <m:e>
                        <m:r>
                          <a:rPr lang="en-US" sz="2400" i="1">
                            <a:solidFill>
                              <a:srgbClr val="00B0F0"/>
                            </a:solidFill>
                            <a:latin typeface="Cambria Math" panose="02040503050406030204" pitchFamily="18" charset="0"/>
                          </a:rPr>
                          <m:t>𝑣</m:t>
                        </m:r>
                      </m:e>
                      <m:sub>
                        <m:r>
                          <a:rPr lang="en-US" sz="2400" b="0" i="1" smtClean="0">
                            <a:solidFill>
                              <a:srgbClr val="00B0F0"/>
                            </a:solidFill>
                            <a:latin typeface="Cambria Math" panose="02040503050406030204" pitchFamily="18" charset="0"/>
                          </a:rPr>
                          <m:t>𝑡</m:t>
                        </m:r>
                      </m:sub>
                    </m:sSub>
                  </m:oMath>
                </a14:m>
                <a:r>
                  <a:rPr lang="pt" sz="2400" dirty="0">
                    <a:solidFill>
                      <a:srgbClr val="00B0F0"/>
                    </a:solidFill>
                  </a:rPr>
                  <a:t>	</a:t>
                </a:r>
              </a:p>
              <a:p>
                <a:r>
                  <a:rPr lang="pt" sz="2400" dirty="0">
                    <a:solidFill>
                      <a:srgbClr val="00B0F0"/>
                    </a:solidFill>
                  </a:rPr>
                  <a:t>	=   0</a:t>
                </a:r>
                <a:r>
                  <a:rPr lang="en-US" sz="2400" dirty="0">
                    <a:solidFill>
                      <a:srgbClr val="00B0F0"/>
                    </a:solidFill>
                  </a:rPr>
                  <a:t>	    t &lt; 0</a:t>
                </a:r>
              </a:p>
              <a:p>
                <a:r>
                  <a:rPr lang="pt" sz="2400" dirty="0">
                    <a:solidFill>
                      <a:srgbClr val="00B0F0"/>
                    </a:solidFill>
                  </a:rPr>
                  <a:t>	</a:t>
                </a:r>
                <a:endParaRPr lang="en-US" sz="2400" dirty="0">
                  <a:solidFill>
                    <a:srgbClr val="00B0F0"/>
                  </a:solidFill>
                </a:endParaRPr>
              </a:p>
            </p:txBody>
          </p:sp>
        </mc:Choice>
        <mc:Fallback xmlns="">
          <p:sp>
            <p:nvSpPr>
              <p:cNvPr id="7" name="TextBox 6">
                <a:extLst>
                  <a:ext uri="{FF2B5EF4-FFF2-40B4-BE49-F238E27FC236}">
                    <a16:creationId xmlns:a16="http://schemas.microsoft.com/office/drawing/2014/main" id="{C47841BC-9E23-6D4B-88E1-008D956E8A4E}"/>
                  </a:ext>
                </a:extLst>
              </p:cNvPr>
              <p:cNvSpPr txBox="1">
                <a:spLocks noRot="1" noChangeAspect="1" noMove="1" noResize="1" noEditPoints="1" noAdjustHandles="1" noChangeArrowheads="1" noChangeShapeType="1" noTextEdit="1"/>
              </p:cNvSpPr>
              <p:nvPr/>
            </p:nvSpPr>
            <p:spPr>
              <a:xfrm>
                <a:off x="838200" y="3051810"/>
                <a:ext cx="7382930" cy="1598194"/>
              </a:xfrm>
              <a:prstGeom prst="rect">
                <a:avLst/>
              </a:prstGeom>
              <a:blipFill>
                <a:blip r:embed="rId2"/>
                <a:stretch>
                  <a:fillRect t="-2381"/>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54303A59-1E73-6C4A-AC7A-CAA22AD99104}"/>
              </a:ext>
            </a:extLst>
          </p:cNvPr>
          <p:cNvSpPr/>
          <p:nvPr/>
        </p:nvSpPr>
        <p:spPr>
          <a:xfrm>
            <a:off x="1451610" y="3131820"/>
            <a:ext cx="285750" cy="10356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6B68314B-F393-8046-A56F-DFF9CE813486}"/>
              </a:ext>
            </a:extLst>
          </p:cNvPr>
          <p:cNvSpPr/>
          <p:nvPr/>
        </p:nvSpPr>
        <p:spPr>
          <a:xfrm>
            <a:off x="838200" y="2559748"/>
            <a:ext cx="8668270" cy="461665"/>
          </a:xfrm>
          <a:prstGeom prst="rect">
            <a:avLst/>
          </a:prstGeom>
        </p:spPr>
        <p:txBody>
          <a:bodyPr wrap="none">
            <a:spAutoFit/>
          </a:bodyPr>
          <a:lstStyle/>
          <a:p>
            <a:r>
              <a:rPr lang="en-US" sz="2400" dirty="0">
                <a:latin typeface="TimesLTStd"/>
              </a:rPr>
              <a:t>a) Find the current through a 5-H inductor, if the voltage across it is: </a:t>
            </a:r>
            <a:endParaRPr lang="en-US" sz="2400" dirty="0"/>
          </a:p>
        </p:txBody>
      </p:sp>
      <p:sp>
        <p:nvSpPr>
          <p:cNvPr id="10" name="Rectangle 9">
            <a:extLst>
              <a:ext uri="{FF2B5EF4-FFF2-40B4-BE49-F238E27FC236}">
                <a16:creationId xmlns:a16="http://schemas.microsoft.com/office/drawing/2014/main" id="{259816FB-8DBA-FE42-8896-61075FF60466}"/>
              </a:ext>
            </a:extLst>
          </p:cNvPr>
          <p:cNvSpPr/>
          <p:nvPr/>
        </p:nvSpPr>
        <p:spPr>
          <a:xfrm>
            <a:off x="830580" y="4838128"/>
            <a:ext cx="6989286" cy="1200329"/>
          </a:xfrm>
          <a:prstGeom prst="rect">
            <a:avLst/>
          </a:prstGeom>
        </p:spPr>
        <p:txBody>
          <a:bodyPr wrap="none">
            <a:spAutoFit/>
          </a:bodyPr>
          <a:lstStyle/>
          <a:p>
            <a:r>
              <a:rPr lang="en-US" sz="2400" dirty="0">
                <a:latin typeface="TimesLTStd"/>
              </a:rPr>
              <a:t>b) Also, find the find the energy stored at t = 5 Seconds</a:t>
            </a:r>
          </a:p>
          <a:p>
            <a:endParaRPr lang="en-US" sz="2400" dirty="0">
              <a:latin typeface="TimesLTStd"/>
            </a:endParaRPr>
          </a:p>
          <a:p>
            <a:r>
              <a:rPr lang="en-US" sz="2400" dirty="0">
                <a:latin typeface="TimesLTStd"/>
              </a:rPr>
              <a:t>Assume </a:t>
            </a:r>
            <a:r>
              <a:rPr lang="en-US" sz="2400" dirty="0" err="1">
                <a:latin typeface="TimesLTStd"/>
              </a:rPr>
              <a:t>i</a:t>
            </a:r>
            <a:r>
              <a:rPr lang="en-US" sz="2400" dirty="0">
                <a:latin typeface="TimesLTStd"/>
              </a:rPr>
              <a:t>(0) = 0</a:t>
            </a:r>
            <a:endParaRPr lang="en-US" sz="2400" dirty="0"/>
          </a:p>
        </p:txBody>
      </p:sp>
      <p:sp>
        <p:nvSpPr>
          <p:cNvPr id="4" name="Slide Number Placeholder 3">
            <a:extLst>
              <a:ext uri="{FF2B5EF4-FFF2-40B4-BE49-F238E27FC236}">
                <a16:creationId xmlns:a16="http://schemas.microsoft.com/office/drawing/2014/main" id="{64084B69-6106-3447-9176-57395100FEDD}"/>
              </a:ext>
            </a:extLst>
          </p:cNvPr>
          <p:cNvSpPr>
            <a:spLocks noGrp="1"/>
          </p:cNvSpPr>
          <p:nvPr>
            <p:ph type="sldNum" sz="quarter" idx="12"/>
          </p:nvPr>
        </p:nvSpPr>
        <p:spPr/>
        <p:txBody>
          <a:bodyPr/>
          <a:lstStyle/>
          <a:p>
            <a:fld id="{F33FCB0E-AFE6-8F4B-B9EB-BD4C96BB7C7B}" type="slidenum">
              <a:rPr lang="en-US" smtClean="0"/>
              <a:t>10</a:t>
            </a:fld>
            <a:endParaRPr lang="en-US"/>
          </a:p>
        </p:txBody>
      </p:sp>
    </p:spTree>
    <p:extLst>
      <p:ext uri="{BB962C8B-B14F-4D97-AF65-F5344CB8AC3E}">
        <p14:creationId xmlns:p14="http://schemas.microsoft.com/office/powerpoint/2010/main" val="1134507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xfrm>
            <a:off x="838199" y="365125"/>
            <a:ext cx="10317481" cy="1612265"/>
          </a:xfrm>
          <a:ln>
            <a:solidFill>
              <a:schemeClr val="accent1"/>
            </a:solidFill>
          </a:ln>
        </p:spPr>
        <p:txBody>
          <a:bodyPr>
            <a:normAutofit/>
          </a:bodyPr>
          <a:lstStyle/>
          <a:p>
            <a:r>
              <a:rPr lang="en-US" dirty="0"/>
              <a:t>6.2 The Capacitor</a:t>
            </a:r>
          </a:p>
        </p:txBody>
      </p:sp>
      <p:pic>
        <p:nvPicPr>
          <p:cNvPr id="5" name="Picture 4">
            <a:extLst>
              <a:ext uri="{FF2B5EF4-FFF2-40B4-BE49-F238E27FC236}">
                <a16:creationId xmlns:a16="http://schemas.microsoft.com/office/drawing/2014/main" id="{D77E2B2B-B59E-494E-B35D-B28FF749F95F}"/>
              </a:ext>
            </a:extLst>
          </p:cNvPr>
          <p:cNvPicPr>
            <a:picLocks noChangeAspect="1"/>
          </p:cNvPicPr>
          <p:nvPr/>
        </p:nvPicPr>
        <p:blipFill>
          <a:blip r:embed="rId2"/>
          <a:stretch>
            <a:fillRect/>
          </a:stretch>
        </p:blipFill>
        <p:spPr>
          <a:xfrm>
            <a:off x="929640" y="2814320"/>
            <a:ext cx="3961526" cy="1220470"/>
          </a:xfrm>
          <a:prstGeom prst="rect">
            <a:avLst/>
          </a:prstGeom>
        </p:spPr>
      </p:pic>
      <p:pic>
        <p:nvPicPr>
          <p:cNvPr id="11" name="Picture 10">
            <a:extLst>
              <a:ext uri="{FF2B5EF4-FFF2-40B4-BE49-F238E27FC236}">
                <a16:creationId xmlns:a16="http://schemas.microsoft.com/office/drawing/2014/main" id="{D55822BF-58A9-2D4B-BF09-027540B12129}"/>
              </a:ext>
            </a:extLst>
          </p:cNvPr>
          <p:cNvPicPr>
            <a:picLocks noChangeAspect="1"/>
          </p:cNvPicPr>
          <p:nvPr/>
        </p:nvPicPr>
        <p:blipFill>
          <a:blip r:embed="rId3"/>
          <a:stretch>
            <a:fillRect/>
          </a:stretch>
        </p:blipFill>
        <p:spPr>
          <a:xfrm>
            <a:off x="6710680" y="2418079"/>
            <a:ext cx="3564890" cy="2073061"/>
          </a:xfrm>
          <a:prstGeom prst="rect">
            <a:avLst/>
          </a:prstGeom>
        </p:spPr>
      </p:pic>
      <p:sp>
        <p:nvSpPr>
          <p:cNvPr id="12" name="Rectangle 11">
            <a:extLst>
              <a:ext uri="{FF2B5EF4-FFF2-40B4-BE49-F238E27FC236}">
                <a16:creationId xmlns:a16="http://schemas.microsoft.com/office/drawing/2014/main" id="{929C6F5D-E7AC-5848-81DB-E757E534EC6B}"/>
              </a:ext>
            </a:extLst>
          </p:cNvPr>
          <p:cNvSpPr/>
          <p:nvPr/>
        </p:nvSpPr>
        <p:spPr>
          <a:xfrm>
            <a:off x="838199" y="2045970"/>
            <a:ext cx="6096000" cy="646331"/>
          </a:xfrm>
          <a:prstGeom prst="rect">
            <a:avLst/>
          </a:prstGeom>
        </p:spPr>
        <p:txBody>
          <a:bodyPr>
            <a:spAutoFit/>
          </a:bodyPr>
          <a:lstStyle/>
          <a:p>
            <a:r>
              <a:rPr lang="en-US" dirty="0">
                <a:latin typeface="TimesLTStd"/>
              </a:rPr>
              <a:t>Q. Determine the current through a 200- </a:t>
            </a:r>
            <a:r>
              <a:rPr lang="en-US" i="1" dirty="0" err="1">
                <a:latin typeface="STIXGeneral" pitchFamily="2" charset="2"/>
              </a:rPr>
              <a:t>μ</a:t>
            </a:r>
            <a:r>
              <a:rPr lang="en-US" dirty="0" err="1">
                <a:latin typeface="TimesLTStd"/>
              </a:rPr>
              <a:t>F</a:t>
            </a:r>
            <a:r>
              <a:rPr lang="en-US" dirty="0">
                <a:latin typeface="TimesLTStd"/>
              </a:rPr>
              <a:t> capacitor whose voltage is shown </a:t>
            </a:r>
            <a:endParaRPr lang="en-US" dirty="0"/>
          </a:p>
        </p:txBody>
      </p:sp>
      <p:pic>
        <p:nvPicPr>
          <p:cNvPr id="14" name="Picture 13">
            <a:extLst>
              <a:ext uri="{FF2B5EF4-FFF2-40B4-BE49-F238E27FC236}">
                <a16:creationId xmlns:a16="http://schemas.microsoft.com/office/drawing/2014/main" id="{D929F66E-5270-6B4B-A8D1-2EBE1B06B44D}"/>
              </a:ext>
            </a:extLst>
          </p:cNvPr>
          <p:cNvPicPr>
            <a:picLocks noChangeAspect="1"/>
          </p:cNvPicPr>
          <p:nvPr/>
        </p:nvPicPr>
        <p:blipFill>
          <a:blip r:embed="rId4"/>
          <a:stretch>
            <a:fillRect/>
          </a:stretch>
        </p:blipFill>
        <p:spPr>
          <a:xfrm>
            <a:off x="6389370" y="4476750"/>
            <a:ext cx="3989070" cy="2019300"/>
          </a:xfrm>
          <a:prstGeom prst="rect">
            <a:avLst/>
          </a:prstGeom>
        </p:spPr>
      </p:pic>
      <p:grpSp>
        <p:nvGrpSpPr>
          <p:cNvPr id="3" name="Group 2">
            <a:extLst>
              <a:ext uri="{FF2B5EF4-FFF2-40B4-BE49-F238E27FC236}">
                <a16:creationId xmlns:a16="http://schemas.microsoft.com/office/drawing/2014/main" id="{7A38EEE1-7913-C543-B2A8-C79EE460E8C8}"/>
              </a:ext>
            </a:extLst>
          </p:cNvPr>
          <p:cNvGrpSpPr/>
          <p:nvPr/>
        </p:nvGrpSpPr>
        <p:grpSpPr>
          <a:xfrm>
            <a:off x="205740" y="5463539"/>
            <a:ext cx="4556763" cy="1314451"/>
            <a:chOff x="205740" y="5463539"/>
            <a:chExt cx="4556763" cy="1314451"/>
          </a:xfrm>
        </p:grpSpPr>
        <p:pic>
          <p:nvPicPr>
            <p:cNvPr id="13" name="Picture 12">
              <a:extLst>
                <a:ext uri="{FF2B5EF4-FFF2-40B4-BE49-F238E27FC236}">
                  <a16:creationId xmlns:a16="http://schemas.microsoft.com/office/drawing/2014/main" id="{5C318735-AC42-1347-8AFB-8375D7AD70D9}"/>
                </a:ext>
              </a:extLst>
            </p:cNvPr>
            <p:cNvPicPr>
              <a:picLocks noChangeAspect="1"/>
            </p:cNvPicPr>
            <p:nvPr/>
          </p:nvPicPr>
          <p:blipFill>
            <a:blip r:embed="rId5"/>
            <a:stretch>
              <a:fillRect/>
            </a:stretch>
          </p:blipFill>
          <p:spPr>
            <a:xfrm>
              <a:off x="205740" y="5463539"/>
              <a:ext cx="4556763" cy="1314451"/>
            </a:xfrm>
            <a:prstGeom prst="rect">
              <a:avLst/>
            </a:prstGeom>
          </p:spPr>
        </p:pic>
        <p:sp>
          <p:nvSpPr>
            <p:cNvPr id="15" name="Rectangle 14">
              <a:extLst>
                <a:ext uri="{FF2B5EF4-FFF2-40B4-BE49-F238E27FC236}">
                  <a16:creationId xmlns:a16="http://schemas.microsoft.com/office/drawing/2014/main" id="{1E14CF15-30CC-6D42-881D-F59C0DCD0A4A}"/>
                </a:ext>
              </a:extLst>
            </p:cNvPr>
            <p:cNvSpPr/>
            <p:nvPr/>
          </p:nvSpPr>
          <p:spPr>
            <a:xfrm>
              <a:off x="1353188" y="5953244"/>
              <a:ext cx="524503" cy="369332"/>
            </a:xfrm>
            <a:prstGeom prst="rect">
              <a:avLst/>
            </a:prstGeom>
          </p:spPr>
          <p:txBody>
            <a:bodyPr wrap="none">
              <a:spAutoFit/>
            </a:bodyPr>
            <a:lstStyle/>
            <a:p>
              <a:r>
                <a:rPr lang="en-US" i="1" dirty="0">
                  <a:latin typeface="TimesLTStd"/>
                </a:rPr>
                <a:t>i</a:t>
              </a:r>
              <a:r>
                <a:rPr lang="en-US" dirty="0">
                  <a:latin typeface="TimesLTStd"/>
                </a:rPr>
                <a:t>(</a:t>
              </a:r>
              <a:r>
                <a:rPr lang="en-US" i="1" dirty="0">
                  <a:latin typeface="TimesLTStd"/>
                </a:rPr>
                <a:t>t</a:t>
              </a:r>
              <a:r>
                <a:rPr lang="en-US" dirty="0">
                  <a:latin typeface="TimesLTStd"/>
                </a:rPr>
                <a:t>) </a:t>
              </a:r>
              <a:endParaRPr lang="en-US" dirty="0"/>
            </a:p>
          </p:txBody>
        </p:sp>
      </p:grpSp>
      <p:sp>
        <p:nvSpPr>
          <p:cNvPr id="16" name="Rectangle 15">
            <a:extLst>
              <a:ext uri="{FF2B5EF4-FFF2-40B4-BE49-F238E27FC236}">
                <a16:creationId xmlns:a16="http://schemas.microsoft.com/office/drawing/2014/main" id="{34BDE555-4537-CB49-9059-0678F11D67D3}"/>
              </a:ext>
            </a:extLst>
          </p:cNvPr>
          <p:cNvSpPr/>
          <p:nvPr/>
        </p:nvSpPr>
        <p:spPr>
          <a:xfrm>
            <a:off x="903718" y="4375904"/>
            <a:ext cx="1031051" cy="369332"/>
          </a:xfrm>
          <a:prstGeom prst="rect">
            <a:avLst/>
          </a:prstGeom>
        </p:spPr>
        <p:txBody>
          <a:bodyPr wrap="none">
            <a:spAutoFit/>
          </a:bodyPr>
          <a:lstStyle/>
          <a:p>
            <a:r>
              <a:rPr lang="en-US" u="sng" dirty="0">
                <a:latin typeface="TimesLTStd"/>
              </a:rPr>
              <a:t>Solution:</a:t>
            </a:r>
          </a:p>
        </p:txBody>
      </p:sp>
      <p:pic>
        <p:nvPicPr>
          <p:cNvPr id="10" name="Picture 9">
            <a:extLst>
              <a:ext uri="{FF2B5EF4-FFF2-40B4-BE49-F238E27FC236}">
                <a16:creationId xmlns:a16="http://schemas.microsoft.com/office/drawing/2014/main" id="{0A75049F-FD62-A649-A779-45765CC58ED1}"/>
              </a:ext>
            </a:extLst>
          </p:cNvPr>
          <p:cNvPicPr>
            <a:picLocks noChangeAspect="1"/>
          </p:cNvPicPr>
          <p:nvPr/>
        </p:nvPicPr>
        <p:blipFill>
          <a:blip r:embed="rId6"/>
          <a:stretch>
            <a:fillRect/>
          </a:stretch>
        </p:blipFill>
        <p:spPr>
          <a:xfrm>
            <a:off x="2282190" y="4559300"/>
            <a:ext cx="1630590" cy="954850"/>
          </a:xfrm>
          <a:prstGeom prst="rect">
            <a:avLst/>
          </a:prstGeom>
        </p:spPr>
      </p:pic>
      <p:sp>
        <p:nvSpPr>
          <p:cNvPr id="4" name="Slide Number Placeholder 3">
            <a:extLst>
              <a:ext uri="{FF2B5EF4-FFF2-40B4-BE49-F238E27FC236}">
                <a16:creationId xmlns:a16="http://schemas.microsoft.com/office/drawing/2014/main" id="{C97CEF57-A6F5-2746-9F7B-A496809372FA}"/>
              </a:ext>
            </a:extLst>
          </p:cNvPr>
          <p:cNvSpPr>
            <a:spLocks noGrp="1"/>
          </p:cNvSpPr>
          <p:nvPr>
            <p:ph type="sldNum" sz="quarter" idx="12"/>
          </p:nvPr>
        </p:nvSpPr>
        <p:spPr/>
        <p:txBody>
          <a:bodyPr/>
          <a:lstStyle/>
          <a:p>
            <a:fld id="{F33FCB0E-AFE6-8F4B-B9EB-BD4C96BB7C7B}" type="slidenum">
              <a:rPr lang="en-US" smtClean="0"/>
              <a:t>11</a:t>
            </a:fld>
            <a:endParaRPr lang="en-US"/>
          </a:p>
        </p:txBody>
      </p:sp>
    </p:spTree>
    <p:extLst>
      <p:ext uri="{BB962C8B-B14F-4D97-AF65-F5344CB8AC3E}">
        <p14:creationId xmlns:p14="http://schemas.microsoft.com/office/powerpoint/2010/main" val="2726938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xfrm>
            <a:off x="838199" y="365125"/>
            <a:ext cx="10317481" cy="1612265"/>
          </a:xfrm>
          <a:ln>
            <a:solidFill>
              <a:schemeClr val="accent1"/>
            </a:solidFill>
          </a:ln>
        </p:spPr>
        <p:txBody>
          <a:bodyPr>
            <a:normAutofit/>
          </a:bodyPr>
          <a:lstStyle/>
          <a:p>
            <a:r>
              <a:rPr lang="en-US" dirty="0"/>
              <a:t>6.2 Series-Parallel Connections</a:t>
            </a:r>
            <a:br>
              <a:rPr lang="en-US" dirty="0"/>
            </a:br>
            <a:r>
              <a:rPr lang="en-US" dirty="0"/>
              <a:t>HW Problem 6.24</a:t>
            </a:r>
          </a:p>
        </p:txBody>
      </p:sp>
      <p:sp>
        <p:nvSpPr>
          <p:cNvPr id="19" name="TextBox 18">
            <a:extLst>
              <a:ext uri="{FF2B5EF4-FFF2-40B4-BE49-F238E27FC236}">
                <a16:creationId xmlns:a16="http://schemas.microsoft.com/office/drawing/2014/main" id="{BD0C1236-FA60-2B43-A84B-CD8C3D8AB1BB}"/>
              </a:ext>
            </a:extLst>
          </p:cNvPr>
          <p:cNvSpPr txBox="1"/>
          <p:nvPr/>
        </p:nvSpPr>
        <p:spPr>
          <a:xfrm>
            <a:off x="9090660" y="2331720"/>
            <a:ext cx="853440" cy="400050"/>
          </a:xfrm>
          <a:prstGeom prst="rect">
            <a:avLst/>
          </a:prstGeom>
          <a:solidFill>
            <a:schemeClr val="bg1"/>
          </a:solidFill>
        </p:spPr>
        <p:txBody>
          <a:bodyPr wrap="square" rtlCol="0">
            <a:spAutoFit/>
          </a:bodyPr>
          <a:lstStyle/>
          <a:p>
            <a:endParaRPr lang="en-US" dirty="0"/>
          </a:p>
        </p:txBody>
      </p:sp>
      <p:sp>
        <p:nvSpPr>
          <p:cNvPr id="22" name="TextBox 21">
            <a:extLst>
              <a:ext uri="{FF2B5EF4-FFF2-40B4-BE49-F238E27FC236}">
                <a16:creationId xmlns:a16="http://schemas.microsoft.com/office/drawing/2014/main" id="{CF37B162-B7F3-F64E-B6E5-68DAD6F70BFD}"/>
              </a:ext>
            </a:extLst>
          </p:cNvPr>
          <p:cNvSpPr txBox="1"/>
          <p:nvPr/>
        </p:nvSpPr>
        <p:spPr>
          <a:xfrm>
            <a:off x="3375859" y="4411981"/>
            <a:ext cx="853440" cy="400050"/>
          </a:xfrm>
          <a:prstGeom prst="rect">
            <a:avLst/>
          </a:prstGeom>
          <a:solidFill>
            <a:schemeClr val="bg1"/>
          </a:solidFill>
        </p:spPr>
        <p:txBody>
          <a:bodyPr wrap="square" rtlCol="0">
            <a:spAutoFit/>
          </a:bodyPr>
          <a:lstStyle/>
          <a:p>
            <a:endParaRPr lang="en-US" dirty="0"/>
          </a:p>
        </p:txBody>
      </p:sp>
      <p:pic>
        <p:nvPicPr>
          <p:cNvPr id="15" name="Picture 2" descr="A circuit shows three inductors connected to a blackbox through a switch.&#10;A rectangular circuit shows a vertical crosswire connecting two nodes on the top and bottom wires. A switch, t=0, is located on the crosswire. A portion of the left wire is removed between the two terminals and a small rectangular circuit is drawn in this removed portion. A 1H inductor and a 4H inductor are located on the left and right wires of the small rectangular circuit, carrying two respective upward currents, i1 and i2.&#10;&#10;A 3.2H inductor is located on the left arm of the bottom wire, carrying a rightward current i sub o. The right wire is removed and two terminals are marked on the top and bottom wires to the right, with reverse voltage, v sub o, marked across them. A rectangular Black box is drawn around these two terminals.">
            <a:extLst>
              <a:ext uri="{FF2B5EF4-FFF2-40B4-BE49-F238E27FC236}">
                <a16:creationId xmlns:a16="http://schemas.microsoft.com/office/drawing/2014/main" id="{C6C046D0-BC6E-4842-835F-14C463EAA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4715" y="2263140"/>
            <a:ext cx="4901332"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0110E56-12C4-7643-A0F3-20082C54C967}"/>
                  </a:ext>
                </a:extLst>
              </p:cNvPr>
              <p:cNvSpPr txBox="1"/>
              <p:nvPr/>
            </p:nvSpPr>
            <p:spPr>
              <a:xfrm>
                <a:off x="491490" y="2049810"/>
                <a:ext cx="5863590" cy="4524315"/>
              </a:xfrm>
              <a:prstGeom prst="rect">
                <a:avLst/>
              </a:prstGeom>
              <a:noFill/>
            </p:spPr>
            <p:txBody>
              <a:bodyPr wrap="square" rtlCol="0">
                <a:spAutoFit/>
              </a:bodyPr>
              <a:lstStyle/>
              <a:p>
                <a:r>
                  <a:rPr lang="en-US" sz="2400" dirty="0">
                    <a:solidFill>
                      <a:srgbClr val="FF0000"/>
                    </a:solidFill>
                  </a:rPr>
                  <a:t>Problem 6.24</a:t>
                </a:r>
              </a:p>
              <a:p>
                <a:r>
                  <a:rPr lang="en-US" sz="2400" dirty="0">
                    <a:solidFill>
                      <a:srgbClr val="FF0000"/>
                    </a:solidFill>
                  </a:rPr>
                  <a:t>The switch is opened at t = 0.</a:t>
                </a:r>
              </a:p>
              <a:p>
                <a:r>
                  <a:rPr lang="en-US" sz="2400" dirty="0">
                    <a:solidFill>
                      <a:srgbClr val="FF0000"/>
                    </a:solidFill>
                  </a:rPr>
                  <a:t>The resulting voltage is: </a:t>
                </a:r>
              </a:p>
              <a:p>
                <a:r>
                  <a:rPr lang="en-US" sz="2400" dirty="0">
                    <a:solidFill>
                      <a:srgbClr val="FF0000"/>
                    </a:solidFill>
                  </a:rPr>
                  <a:t>	</a:t>
                </a:r>
                <a:r>
                  <a:rPr lang="en-US" sz="2400" dirty="0"/>
                  <a:t>     </a:t>
                </a:r>
                <a:r>
                  <a:rPr lang="en-US" sz="2400" i="1" dirty="0"/>
                  <a:t>v</a:t>
                </a:r>
                <a14:m>
                  <m:oMath xmlns:m="http://schemas.openxmlformats.org/officeDocument/2006/math">
                    <m:r>
                      <a:rPr lang="en-US" altLang="en-US" sz="2400" i="1">
                        <a:latin typeface="Cambria Math" panose="02040503050406030204" pitchFamily="18" charset="0"/>
                      </a:rPr>
                      <m:t> </m:t>
                    </m:r>
                  </m:oMath>
                </a14:m>
                <a:r>
                  <a:rPr lang="en-US" sz="2400" i="1" dirty="0"/>
                  <a:t>= 2000</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a:rPr lang="en-US" sz="2400" b="0" i="1" smtClean="0">
                            <a:latin typeface="Cambria Math" panose="02040503050406030204" pitchFamily="18" charset="0"/>
                          </a:rPr>
                          <m:t>100</m:t>
                        </m:r>
                        <m:r>
                          <a:rPr lang="en-US" sz="2400" i="1">
                            <a:latin typeface="Cambria Math" panose="02040503050406030204" pitchFamily="18" charset="0"/>
                          </a:rPr>
                          <m:t>𝑡</m:t>
                        </m:r>
                      </m:sup>
                    </m:sSup>
                  </m:oMath>
                </a14:m>
                <a:endParaRPr lang="en-US" sz="2400" dirty="0">
                  <a:solidFill>
                    <a:srgbClr val="FF0000"/>
                  </a:solidFill>
                </a:endParaRPr>
              </a:p>
              <a:p>
                <a:r>
                  <a:rPr lang="en-US" sz="2400" dirty="0">
                    <a:solidFill>
                      <a:srgbClr val="FF0000"/>
                    </a:solidFill>
                  </a:rPr>
                  <a:t>Also: </a:t>
                </a:r>
                <a14:m>
                  <m:oMath xmlns:m="http://schemas.openxmlformats.org/officeDocument/2006/math">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𝑖</m:t>
                        </m:r>
                      </m:e>
                      <m:sub>
                        <m:r>
                          <a:rPr lang="en-US" altLang="en-US" sz="2400" i="1">
                            <a:latin typeface="Cambria Math" panose="02040503050406030204" pitchFamily="18" charset="0"/>
                          </a:rPr>
                          <m:t>1</m:t>
                        </m:r>
                      </m:sub>
                    </m:sSub>
                    <m:d>
                      <m:dPr>
                        <m:ctrlPr>
                          <a:rPr lang="en-US" altLang="en-US" sz="2400" i="1">
                            <a:latin typeface="Cambria Math" panose="02040503050406030204" pitchFamily="18" charset="0"/>
                          </a:rPr>
                        </m:ctrlPr>
                      </m:dPr>
                      <m:e>
                        <m:r>
                          <a:rPr lang="en-US" altLang="en-US" sz="2400">
                            <a:latin typeface="Cambria Math" panose="02040503050406030204" pitchFamily="18" charset="0"/>
                          </a:rPr>
                          <m:t>0</m:t>
                        </m:r>
                      </m:e>
                    </m:d>
                    <m:r>
                      <a:rPr lang="en-US" altLang="en-US" sz="2400">
                        <a:latin typeface="Cambria Math" panose="02040503050406030204" pitchFamily="18" charset="0"/>
                      </a:rPr>
                      <m:t>=</m:t>
                    </m:r>
                    <m:r>
                      <a:rPr lang="en-US" altLang="en-US" sz="2400" b="0" i="0" smtClean="0">
                        <a:latin typeface="Cambria Math" panose="02040503050406030204" pitchFamily="18" charset="0"/>
                      </a:rPr>
                      <m:t>−6</m:t>
                    </m:r>
                    <m:r>
                      <a:rPr lang="en-US" altLang="en-US" sz="2400">
                        <a:latin typeface="Cambria Math" panose="02040503050406030204" pitchFamily="18" charset="0"/>
                      </a:rPr>
                      <m:t> </m:t>
                    </m:r>
                    <m:r>
                      <m:rPr>
                        <m:sty m:val="p"/>
                      </m:rPr>
                      <a:rPr lang="en-US" altLang="en-US" sz="2400">
                        <a:latin typeface="Cambria Math" panose="02040503050406030204" pitchFamily="18" charset="0"/>
                      </a:rPr>
                      <m:t>A</m:t>
                    </m:r>
                    <m:r>
                      <a:rPr lang="en-US" altLang="en-US" sz="2400" b="0" i="0" smtClean="0">
                        <a:latin typeface="Cambria Math" panose="02040503050406030204" pitchFamily="18" charset="0"/>
                      </a:rPr>
                      <m:t>  &amp;</m:t>
                    </m:r>
                  </m:oMath>
                </a14:m>
                <a:r>
                  <a:rPr lang="en-US" sz="2400" dirty="0">
                    <a:solidFill>
                      <a:srgbClr val="FF0000"/>
                    </a:solidFill>
                  </a:rPr>
                  <a:t>  </a:t>
                </a:r>
                <a14:m>
                  <m:oMath xmlns:m="http://schemas.openxmlformats.org/officeDocument/2006/math">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𝑖</m:t>
                        </m:r>
                      </m:e>
                      <m:sub>
                        <m:r>
                          <a:rPr lang="en-US" altLang="en-US" sz="2400" b="0" i="1" smtClean="0">
                            <a:latin typeface="Cambria Math" panose="02040503050406030204" pitchFamily="18" charset="0"/>
                          </a:rPr>
                          <m:t>2</m:t>
                        </m:r>
                      </m:sub>
                    </m:sSub>
                    <m:d>
                      <m:dPr>
                        <m:ctrlPr>
                          <a:rPr lang="en-US" altLang="en-US" sz="2400" i="1">
                            <a:latin typeface="Cambria Math" panose="02040503050406030204" pitchFamily="18" charset="0"/>
                          </a:rPr>
                        </m:ctrlPr>
                      </m:dPr>
                      <m:e>
                        <m:r>
                          <a:rPr lang="en-US" altLang="en-US" sz="2400">
                            <a:latin typeface="Cambria Math" panose="02040503050406030204" pitchFamily="18" charset="0"/>
                          </a:rPr>
                          <m:t>0</m:t>
                        </m:r>
                      </m:e>
                    </m:d>
                    <m:r>
                      <a:rPr lang="en-US" altLang="en-US" sz="2400">
                        <a:latin typeface="Cambria Math" panose="02040503050406030204" pitchFamily="18" charset="0"/>
                      </a:rPr>
                      <m:t>=</m:t>
                    </m:r>
                    <m:r>
                      <a:rPr lang="en-US" altLang="en-US" sz="2400" b="0" i="0" smtClean="0">
                        <a:latin typeface="Cambria Math" panose="02040503050406030204" pitchFamily="18" charset="0"/>
                      </a:rPr>
                      <m:t>1</m:t>
                    </m:r>
                    <m:r>
                      <a:rPr lang="en-US" altLang="en-US" sz="2400">
                        <a:latin typeface="Cambria Math" panose="02040503050406030204" pitchFamily="18" charset="0"/>
                      </a:rPr>
                      <m:t> </m:t>
                    </m:r>
                    <m:r>
                      <m:rPr>
                        <m:sty m:val="p"/>
                      </m:rPr>
                      <a:rPr lang="en-US" altLang="en-US" sz="2400">
                        <a:latin typeface="Cambria Math" panose="02040503050406030204" pitchFamily="18" charset="0"/>
                      </a:rPr>
                      <m:t>A</m:t>
                    </m:r>
                  </m:oMath>
                </a14:m>
                <a:endParaRPr lang="en-US" sz="2400" dirty="0">
                  <a:solidFill>
                    <a:srgbClr val="FF0000"/>
                  </a:solidFill>
                </a:endParaRPr>
              </a:p>
              <a:p>
                <a:endParaRPr lang="en-US" sz="2400" dirty="0">
                  <a:solidFill>
                    <a:srgbClr val="FF0000"/>
                  </a:solidFill>
                </a:endParaRPr>
              </a:p>
              <a:p>
                <a:r>
                  <a:rPr lang="en-US" sz="2400" dirty="0">
                    <a:solidFill>
                      <a:srgbClr val="FF0000"/>
                    </a:solidFill>
                  </a:rPr>
                  <a:t>Find</a:t>
                </a:r>
              </a:p>
              <a:p>
                <a:r>
                  <a:rPr lang="en-US" sz="2400" dirty="0">
                    <a:solidFill>
                      <a:srgbClr val="FF0000"/>
                    </a:solidFill>
                  </a:rPr>
                  <a:t>a)</a:t>
                </a:r>
                <a14:m>
                  <m:oMath xmlns:m="http://schemas.openxmlformats.org/officeDocument/2006/math">
                    <m:sSub>
                      <m:sSubPr>
                        <m:ctrlPr>
                          <a:rPr lang="en-US" altLang="en-US" sz="2400" i="1">
                            <a:latin typeface="Cambria Math" panose="02040503050406030204" pitchFamily="18" charset="0"/>
                          </a:rPr>
                        </m:ctrlPr>
                      </m:sSubPr>
                      <m:e>
                        <m:r>
                          <a:rPr lang="en-US" altLang="en-US" sz="2400" b="0" i="1" smtClean="0">
                            <a:latin typeface="Cambria Math" panose="02040503050406030204" pitchFamily="18" charset="0"/>
                          </a:rPr>
                          <m:t> </m:t>
                        </m:r>
                        <m:r>
                          <a:rPr lang="en-US" altLang="en-US" sz="2400" i="1">
                            <a:latin typeface="Cambria Math" panose="02040503050406030204" pitchFamily="18" charset="0"/>
                          </a:rPr>
                          <m:t>𝑖</m:t>
                        </m:r>
                      </m:e>
                      <m:sub>
                        <m:r>
                          <a:rPr lang="en-US" altLang="en-US" sz="2400" b="0" i="1" smtClean="0">
                            <a:latin typeface="Cambria Math" panose="02040503050406030204" pitchFamily="18" charset="0"/>
                          </a:rPr>
                          <m:t>𝑜</m:t>
                        </m:r>
                      </m:sub>
                    </m:sSub>
                    <m:d>
                      <m:dPr>
                        <m:ctrlPr>
                          <a:rPr lang="en-US" altLang="en-US" sz="2400" i="1">
                            <a:latin typeface="Cambria Math" panose="02040503050406030204" pitchFamily="18" charset="0"/>
                          </a:rPr>
                        </m:ctrlPr>
                      </m:dPr>
                      <m:e>
                        <m:r>
                          <a:rPr lang="en-US" altLang="en-US" sz="2400">
                            <a:latin typeface="Cambria Math" panose="02040503050406030204" pitchFamily="18" charset="0"/>
                          </a:rPr>
                          <m:t>0</m:t>
                        </m:r>
                      </m:e>
                    </m:d>
                  </m:oMath>
                </a14:m>
                <a:endParaRPr lang="en-US" sz="2400" dirty="0">
                  <a:solidFill>
                    <a:srgbClr val="FF0000"/>
                  </a:solidFill>
                </a:endParaRPr>
              </a:p>
              <a:p>
                <a:r>
                  <a:rPr lang="en-US" sz="2400" dirty="0">
                    <a:solidFill>
                      <a:srgbClr val="FF0000"/>
                    </a:solidFill>
                  </a:rPr>
                  <a:t>b) to d</a:t>
                </a:r>
                <a14:m>
                  <m:oMath xmlns:m="http://schemas.openxmlformats.org/officeDocument/2006/math">
                    <m:sSub>
                      <m:sSubPr>
                        <m:ctrlPr>
                          <a:rPr lang="en-US" altLang="en-US" sz="2400" i="1">
                            <a:latin typeface="Cambria Math" panose="02040503050406030204" pitchFamily="18" charset="0"/>
                          </a:rPr>
                        </m:ctrlPr>
                      </m:sSubPr>
                      <m:e>
                        <m:r>
                          <a:rPr lang="en-US" altLang="en-US" sz="2400" b="0" i="1" smtClean="0">
                            <a:latin typeface="Cambria Math" panose="02040503050406030204" pitchFamily="18" charset="0"/>
                          </a:rPr>
                          <m:t>) </m:t>
                        </m:r>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𝑖</m:t>
                            </m:r>
                          </m:e>
                          <m:sub>
                            <m:r>
                              <a:rPr lang="en-US" altLang="en-US" sz="2400" b="0" i="1" smtClean="0">
                                <a:latin typeface="Cambria Math" panose="02040503050406030204" pitchFamily="18" charset="0"/>
                              </a:rPr>
                              <m:t>𝑜</m:t>
                            </m:r>
                          </m:sub>
                        </m:sSub>
                        <m:d>
                          <m:dPr>
                            <m:ctrlPr>
                              <a:rPr lang="en-US" altLang="en-US" sz="2400" i="1">
                                <a:latin typeface="Cambria Math" panose="02040503050406030204" pitchFamily="18" charset="0"/>
                              </a:rPr>
                            </m:ctrlPr>
                          </m:dPr>
                          <m:e>
                            <m:r>
                              <m:rPr>
                                <m:sty m:val="p"/>
                              </m:rPr>
                              <a:rPr lang="en-US" altLang="en-US" sz="2400" b="0" i="0" smtClean="0">
                                <a:latin typeface="Cambria Math" panose="02040503050406030204" pitchFamily="18" charset="0"/>
                              </a:rPr>
                              <m:t>t</m:t>
                            </m:r>
                          </m:e>
                        </m:d>
                        <m:r>
                          <a:rPr lang="en-US" altLang="en-US" sz="2400" b="0" i="1" smtClean="0">
                            <a:latin typeface="Cambria Math" panose="02040503050406030204" pitchFamily="18" charset="0"/>
                          </a:rPr>
                          <m:t>, </m:t>
                        </m:r>
                        <m:r>
                          <a:rPr lang="en-US" altLang="en-US" sz="2400" i="1">
                            <a:latin typeface="Cambria Math" panose="02040503050406030204" pitchFamily="18" charset="0"/>
                          </a:rPr>
                          <m:t>𝑖</m:t>
                        </m:r>
                      </m:e>
                      <m:sub>
                        <m:r>
                          <a:rPr lang="en-US" altLang="en-US" sz="2400" b="0" i="1" smtClean="0">
                            <a:latin typeface="Cambria Math" panose="02040503050406030204" pitchFamily="18" charset="0"/>
                          </a:rPr>
                          <m:t>1</m:t>
                        </m:r>
                      </m:sub>
                    </m:sSub>
                    <m:d>
                      <m:dPr>
                        <m:ctrlPr>
                          <a:rPr lang="en-US" altLang="en-US" sz="2400" i="1">
                            <a:latin typeface="Cambria Math" panose="02040503050406030204" pitchFamily="18" charset="0"/>
                          </a:rPr>
                        </m:ctrlPr>
                      </m:dPr>
                      <m:e>
                        <m:r>
                          <m:rPr>
                            <m:sty m:val="p"/>
                          </m:rPr>
                          <a:rPr lang="en-US" altLang="en-US" sz="2400">
                            <a:latin typeface="Cambria Math" panose="02040503050406030204" pitchFamily="18" charset="0"/>
                          </a:rPr>
                          <m:t>t</m:t>
                        </m:r>
                      </m:e>
                    </m:d>
                    <m:r>
                      <a:rPr lang="en-US" altLang="en-US" sz="2400" b="0" i="1" smtClean="0">
                        <a:latin typeface="Cambria Math" panose="02040503050406030204" pitchFamily="18" charset="0"/>
                      </a:rPr>
                      <m:t>, </m:t>
                    </m:r>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𝑖</m:t>
                        </m:r>
                      </m:e>
                      <m:sub>
                        <m:r>
                          <a:rPr lang="en-US" altLang="en-US" sz="2400" b="0" i="1" smtClean="0">
                            <a:latin typeface="Cambria Math" panose="02040503050406030204" pitchFamily="18" charset="0"/>
                          </a:rPr>
                          <m:t>2</m:t>
                        </m:r>
                      </m:sub>
                    </m:sSub>
                    <m:d>
                      <m:dPr>
                        <m:ctrlPr>
                          <a:rPr lang="en-US" altLang="en-US" sz="2400" i="1">
                            <a:latin typeface="Cambria Math" panose="02040503050406030204" pitchFamily="18" charset="0"/>
                          </a:rPr>
                        </m:ctrlPr>
                      </m:dPr>
                      <m:e>
                        <m:r>
                          <m:rPr>
                            <m:sty m:val="p"/>
                          </m:rPr>
                          <a:rPr lang="en-US" altLang="en-US" sz="2400">
                            <a:latin typeface="Cambria Math" panose="02040503050406030204" pitchFamily="18" charset="0"/>
                          </a:rPr>
                          <m:t>t</m:t>
                        </m:r>
                      </m:e>
                    </m:d>
                    <m:r>
                      <a:rPr lang="en-US" altLang="en-US" sz="2400" b="0" i="1" smtClean="0">
                        <a:latin typeface="Cambria Math" panose="02040503050406030204" pitchFamily="18" charset="0"/>
                      </a:rPr>
                      <m:t>𝑓𝑜𝑟</m:t>
                    </m:r>
                    <m:r>
                      <a:rPr lang="en-US" altLang="en-US" sz="2400" b="0" i="1" smtClean="0">
                        <a:latin typeface="Cambria Math" panose="02040503050406030204" pitchFamily="18" charset="0"/>
                      </a:rPr>
                      <m:t> </m:t>
                    </m:r>
                    <m:r>
                      <a:rPr lang="en-US" altLang="en-US" sz="2400" b="0" i="1" smtClean="0">
                        <a:latin typeface="Cambria Math" panose="02040503050406030204" pitchFamily="18" charset="0"/>
                      </a:rPr>
                      <m:t>𝑡</m:t>
                    </m:r>
                    <m:r>
                      <a:rPr lang="en-US" altLang="en-US" sz="2400" b="0" i="1" dirty="0" smtClean="0">
                        <a:latin typeface="Cambria Math" panose="02040503050406030204" pitchFamily="18" charset="0"/>
                        <a:ea typeface="Cambria Math" panose="02040503050406030204" pitchFamily="18" charset="0"/>
                      </a:rPr>
                      <m:t>≥</m:t>
                    </m:r>
                    <m:r>
                      <a:rPr lang="en-US" altLang="en-US" sz="2400" b="0" i="1" smtClean="0">
                        <a:latin typeface="Cambria Math" panose="02040503050406030204" pitchFamily="18" charset="0"/>
                      </a:rPr>
                      <m:t>0</m:t>
                    </m:r>
                    <m:r>
                      <a:rPr lang="en-US" altLang="en-US" sz="2400" i="1">
                        <a:latin typeface="Cambria Math" panose="02040503050406030204" pitchFamily="18" charset="0"/>
                      </a:rPr>
                      <m:t> </m:t>
                    </m:r>
                  </m:oMath>
                </a14:m>
                <a:endParaRPr lang="en-US" sz="2400" dirty="0">
                  <a:solidFill>
                    <a:srgbClr val="FF0000"/>
                  </a:solidFill>
                </a:endParaRPr>
              </a:p>
              <a:p>
                <a:r>
                  <a:rPr lang="en-US" sz="2400" dirty="0">
                    <a:solidFill>
                      <a:srgbClr val="FF0000"/>
                    </a:solidFill>
                  </a:rPr>
                  <a:t>f) The total energy delivered to the black box</a:t>
                </a:r>
              </a:p>
              <a:p>
                <a:r>
                  <a:rPr lang="en-US" sz="2400" dirty="0">
                    <a:solidFill>
                      <a:srgbClr val="FF0000"/>
                    </a:solidFill>
                  </a:rPr>
                  <a:t>e) The initial energy stored in the inductors</a:t>
                </a:r>
              </a:p>
              <a:p>
                <a:r>
                  <a:rPr lang="en-US" sz="2400" dirty="0">
                    <a:solidFill>
                      <a:srgbClr val="FF0000"/>
                    </a:solidFill>
                  </a:rPr>
                  <a:t>g) The energy trapped in the ideal inductors </a:t>
                </a:r>
              </a:p>
            </p:txBody>
          </p:sp>
        </mc:Choice>
        <mc:Fallback xmlns="">
          <p:sp>
            <p:nvSpPr>
              <p:cNvPr id="16" name="TextBox 15">
                <a:extLst>
                  <a:ext uri="{FF2B5EF4-FFF2-40B4-BE49-F238E27FC236}">
                    <a16:creationId xmlns:a16="http://schemas.microsoft.com/office/drawing/2014/main" id="{50110E56-12C4-7643-A0F3-20082C54C967}"/>
                  </a:ext>
                </a:extLst>
              </p:cNvPr>
              <p:cNvSpPr txBox="1">
                <a:spLocks noRot="1" noChangeAspect="1" noMove="1" noResize="1" noEditPoints="1" noAdjustHandles="1" noChangeArrowheads="1" noChangeShapeType="1" noTextEdit="1"/>
              </p:cNvSpPr>
              <p:nvPr/>
            </p:nvSpPr>
            <p:spPr>
              <a:xfrm>
                <a:off x="491490" y="2049810"/>
                <a:ext cx="5863590" cy="4524315"/>
              </a:xfrm>
              <a:prstGeom prst="rect">
                <a:avLst/>
              </a:prstGeom>
              <a:blipFill>
                <a:blip r:embed="rId3"/>
                <a:stretch>
                  <a:fillRect l="-1515" t="-1124" b="-1966"/>
                </a:stretch>
              </a:blipFill>
            </p:spPr>
            <p:txBody>
              <a:bodyPr/>
              <a:lstStyle/>
              <a:p>
                <a:r>
                  <a:rPr lang="en-CN">
                    <a:noFill/>
                  </a:rPr>
                  <a:t> </a:t>
                </a:r>
              </a:p>
            </p:txBody>
          </p:sp>
        </mc:Fallback>
      </mc:AlternateContent>
      <p:sp>
        <p:nvSpPr>
          <p:cNvPr id="3" name="Slide Number Placeholder 2">
            <a:extLst>
              <a:ext uri="{FF2B5EF4-FFF2-40B4-BE49-F238E27FC236}">
                <a16:creationId xmlns:a16="http://schemas.microsoft.com/office/drawing/2014/main" id="{D9FC25E0-D289-1446-A5F1-BB636D914FC3}"/>
              </a:ext>
            </a:extLst>
          </p:cNvPr>
          <p:cNvSpPr>
            <a:spLocks noGrp="1"/>
          </p:cNvSpPr>
          <p:nvPr>
            <p:ph type="sldNum" sz="quarter" idx="12"/>
          </p:nvPr>
        </p:nvSpPr>
        <p:spPr/>
        <p:txBody>
          <a:bodyPr/>
          <a:lstStyle/>
          <a:p>
            <a:fld id="{F33FCB0E-AFE6-8F4B-B9EB-BD4C96BB7C7B}" type="slidenum">
              <a:rPr lang="en-US" smtClean="0"/>
              <a:t>12</a:t>
            </a:fld>
            <a:endParaRPr lang="en-US"/>
          </a:p>
        </p:txBody>
      </p:sp>
    </p:spTree>
    <p:extLst>
      <p:ext uri="{BB962C8B-B14F-4D97-AF65-F5344CB8AC3E}">
        <p14:creationId xmlns:p14="http://schemas.microsoft.com/office/powerpoint/2010/main" val="3417174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Chapters 4 - 6</a:t>
            </a:r>
          </a:p>
        </p:txBody>
      </p:sp>
      <p:sp>
        <p:nvSpPr>
          <p:cNvPr id="3" name="Content Placeholder 2">
            <a:extLst>
              <a:ext uri="{FF2B5EF4-FFF2-40B4-BE49-F238E27FC236}">
                <a16:creationId xmlns:a16="http://schemas.microsoft.com/office/drawing/2014/main" id="{36BDB369-2EEF-134C-86CD-38F954A35EB1}"/>
              </a:ext>
            </a:extLst>
          </p:cNvPr>
          <p:cNvSpPr>
            <a:spLocks noGrp="1"/>
          </p:cNvSpPr>
          <p:nvPr>
            <p:ph idx="1"/>
          </p:nvPr>
        </p:nvSpPr>
        <p:spPr/>
        <p:txBody>
          <a:bodyPr/>
          <a:lstStyle/>
          <a:p>
            <a:pPr marL="0" indent="0">
              <a:buNone/>
            </a:pPr>
            <a:r>
              <a:rPr lang="en-US" dirty="0"/>
              <a:t>4. (Part B) Techniques of Circuit Analysis</a:t>
            </a:r>
          </a:p>
          <a:p>
            <a:pPr marL="0" indent="0">
              <a:buNone/>
            </a:pPr>
            <a:r>
              <a:rPr lang="en-US" dirty="0"/>
              <a:t>5. Operational Amplifiers</a:t>
            </a:r>
          </a:p>
          <a:p>
            <a:pPr marL="0" indent="0">
              <a:buNone/>
            </a:pPr>
            <a:r>
              <a:rPr lang="en-US" dirty="0"/>
              <a:t>6. Inductance, Capacitance and Mutual Inductance</a:t>
            </a:r>
          </a:p>
          <a:p>
            <a:pPr marL="0" indent="0">
              <a:buNone/>
            </a:pPr>
            <a:endParaRPr lang="en-US" dirty="0"/>
          </a:p>
        </p:txBody>
      </p:sp>
      <p:sp>
        <p:nvSpPr>
          <p:cNvPr id="4" name="Slide Number Placeholder 3">
            <a:extLst>
              <a:ext uri="{FF2B5EF4-FFF2-40B4-BE49-F238E27FC236}">
                <a16:creationId xmlns:a16="http://schemas.microsoft.com/office/drawing/2014/main" id="{E7C14F9D-18F6-5749-B599-997D5667D5C6}"/>
              </a:ext>
            </a:extLst>
          </p:cNvPr>
          <p:cNvSpPr>
            <a:spLocks noGrp="1"/>
          </p:cNvSpPr>
          <p:nvPr>
            <p:ph type="sldNum" sz="quarter" idx="12"/>
          </p:nvPr>
        </p:nvSpPr>
        <p:spPr/>
        <p:txBody>
          <a:bodyPr/>
          <a:lstStyle/>
          <a:p>
            <a:fld id="{F33FCB0E-AFE6-8F4B-B9EB-BD4C96BB7C7B}" type="slidenum">
              <a:rPr lang="en-US" smtClean="0"/>
              <a:t>2</a:t>
            </a:fld>
            <a:endParaRPr lang="en-US"/>
          </a:p>
        </p:txBody>
      </p:sp>
    </p:spTree>
    <p:extLst>
      <p:ext uri="{BB962C8B-B14F-4D97-AF65-F5344CB8AC3E}">
        <p14:creationId xmlns:p14="http://schemas.microsoft.com/office/powerpoint/2010/main" val="1206224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Chapter 4 (B) – Techniques of Circuit Analysis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2747F85-3243-B744-A874-9D5A37DE0BE8}"/>
                  </a:ext>
                </a:extLst>
              </p:cNvPr>
              <p:cNvSpPr txBox="1"/>
              <p:nvPr/>
            </p:nvSpPr>
            <p:spPr>
              <a:xfrm>
                <a:off x="548640" y="1690688"/>
                <a:ext cx="10698480" cy="4893647"/>
              </a:xfrm>
              <a:prstGeom prst="rect">
                <a:avLst/>
              </a:prstGeom>
              <a:noFill/>
            </p:spPr>
            <p:txBody>
              <a:bodyPr wrap="square" rtlCol="0">
                <a:spAutoFit/>
              </a:bodyPr>
              <a:lstStyle/>
              <a:p>
                <a:r>
                  <a:rPr lang="en-US" u="sng" dirty="0">
                    <a:solidFill>
                      <a:srgbClr val="FF0000"/>
                    </a:solidFill>
                  </a:rPr>
                  <a:t>Main ideas:</a:t>
                </a:r>
              </a:p>
              <a:p>
                <a:endParaRPr lang="en-US" dirty="0"/>
              </a:p>
              <a:p>
                <a:pPr marL="285750" indent="-285750">
                  <a:buFont typeface="Arial" panose="020B0604020202020204" pitchFamily="34" charset="0"/>
                  <a:buChar char="•"/>
                </a:pPr>
                <a:r>
                  <a:rPr lang="en-US" dirty="0"/>
                  <a:t>Source Transformations</a:t>
                </a:r>
              </a:p>
              <a:p>
                <a:endParaRPr lang="en-US" dirty="0"/>
              </a:p>
              <a:p>
                <a:endParaRPr lang="en-US" dirty="0"/>
              </a:p>
              <a:p>
                <a:pPr marL="285750" indent="-285750">
                  <a:buFont typeface="Arial" panose="020B0604020202020204" pitchFamily="34" charset="0"/>
                  <a:buChar char="•"/>
                </a:pPr>
                <a:r>
                  <a:rPr lang="en-US" dirty="0"/>
                  <a:t>Thevenin’s &amp; Norton’s Theorems</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r>
                  <a:rPr lang="pt" b="1" dirty="0">
                    <a:solidFill>
                      <a:srgbClr val="0070C0"/>
                    </a:solidFill>
                  </a:rPr>
                  <a:t>		            </a:t>
                </a:r>
                <a14:m>
                  <m:oMath xmlns:m="http://schemas.openxmlformats.org/officeDocument/2006/math">
                    <m:sSub>
                      <m:sSubPr>
                        <m:ctrlPr>
                          <a:rPr lang="pt" sz="2400" b="1" i="1">
                            <a:solidFill>
                              <a:srgbClr val="0070C0"/>
                            </a:solidFill>
                            <a:latin typeface="Cambria Math" panose="02040503050406030204" pitchFamily="18" charset="0"/>
                          </a:rPr>
                        </m:ctrlPr>
                      </m:sSubPr>
                      <m:e>
                        <m:r>
                          <a:rPr lang="en-US" sz="2400" b="1" i="1" smtClean="0">
                            <a:solidFill>
                              <a:srgbClr val="0070C0"/>
                            </a:solidFill>
                            <a:latin typeface="Cambria Math" panose="02040503050406030204" pitchFamily="18" charset="0"/>
                          </a:rPr>
                          <m:t> </m:t>
                        </m:r>
                        <m:r>
                          <a:rPr lang="en-US" sz="2400" b="1" i="1" smtClean="0">
                            <a:solidFill>
                              <a:srgbClr val="0070C0"/>
                            </a:solidFill>
                            <a:latin typeface="Cambria Math" panose="02040503050406030204" pitchFamily="18" charset="0"/>
                          </a:rPr>
                          <m:t>𝑰</m:t>
                        </m:r>
                      </m:e>
                      <m:sub>
                        <m:r>
                          <a:rPr lang="en-US" sz="2400" b="1" i="1" smtClean="0">
                            <a:solidFill>
                              <a:srgbClr val="0070C0"/>
                            </a:solidFill>
                            <a:latin typeface="Cambria Math" panose="02040503050406030204" pitchFamily="18" charset="0"/>
                          </a:rPr>
                          <m:t>𝑵</m:t>
                        </m:r>
                        <m:r>
                          <a:rPr lang="en-US" sz="2400" b="1" i="1">
                            <a:solidFill>
                              <a:srgbClr val="0070C0"/>
                            </a:solidFill>
                            <a:latin typeface="Cambria Math" panose="02040503050406030204" pitchFamily="18" charset="0"/>
                          </a:rPr>
                          <m:t> </m:t>
                        </m:r>
                      </m:sub>
                    </m:sSub>
                  </m:oMath>
                </a14:m>
                <a:r>
                  <a:rPr lang="en-US" sz="2400" b="1" dirty="0">
                    <a:solidFill>
                      <a:srgbClr val="0070C0"/>
                    </a:solidFill>
                  </a:rPr>
                  <a:t> = </a:t>
                </a:r>
                <a14:m>
                  <m:oMath xmlns:m="http://schemas.openxmlformats.org/officeDocument/2006/math">
                    <m:sSub>
                      <m:sSubPr>
                        <m:ctrlPr>
                          <a:rPr lang="en-US" sz="2400" b="1" i="1" dirty="0">
                            <a:solidFill>
                              <a:srgbClr val="0070C0"/>
                            </a:solidFill>
                            <a:latin typeface="Cambria Math" panose="02040503050406030204" pitchFamily="18" charset="0"/>
                          </a:rPr>
                        </m:ctrlPr>
                      </m:sSubPr>
                      <m:e>
                        <m:r>
                          <a:rPr lang="en-US" sz="2400" b="1" i="1" dirty="0">
                            <a:solidFill>
                              <a:srgbClr val="0070C0"/>
                            </a:solidFill>
                            <a:latin typeface="Cambria Math" panose="02040503050406030204" pitchFamily="18" charset="0"/>
                          </a:rPr>
                          <m:t>𝒊</m:t>
                        </m:r>
                      </m:e>
                      <m:sub>
                        <m:r>
                          <a:rPr lang="en-US" sz="2400" b="1" i="1" dirty="0">
                            <a:solidFill>
                              <a:srgbClr val="0070C0"/>
                            </a:solidFill>
                            <a:latin typeface="Cambria Math" panose="02040503050406030204" pitchFamily="18" charset="0"/>
                          </a:rPr>
                          <m:t>𝒔𝒄</m:t>
                        </m:r>
                        <m:r>
                          <a:rPr lang="en-US" sz="2400" b="1" i="1" dirty="0">
                            <a:solidFill>
                              <a:srgbClr val="0070C0"/>
                            </a:solidFill>
                            <a:latin typeface="Cambria Math" panose="02040503050406030204" pitchFamily="18" charset="0"/>
                          </a:rPr>
                          <m:t> </m:t>
                        </m:r>
                      </m:sub>
                    </m:sSub>
                  </m:oMath>
                </a14:m>
                <a:endParaRPr lang="en-US" sz="24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Maximum Power Transfer</a:t>
                </a:r>
              </a:p>
              <a:p>
                <a:endParaRPr lang="en-US" dirty="0"/>
              </a:p>
              <a:p>
                <a:endParaRPr lang="en-US" dirty="0"/>
              </a:p>
              <a:p>
                <a:endParaRPr lang="en-US" dirty="0"/>
              </a:p>
              <a:p>
                <a:pPr marL="285750" indent="-285750">
                  <a:buFont typeface="Arial" panose="020B0604020202020204" pitchFamily="34" charset="0"/>
                  <a:buChar char="•"/>
                </a:pPr>
                <a:r>
                  <a:rPr lang="en-US" dirty="0"/>
                  <a:t>Superposition</a:t>
                </a:r>
              </a:p>
              <a:p>
                <a:r>
                  <a:rPr lang="en-US" dirty="0"/>
                  <a:t>		             </a:t>
                </a:r>
              </a:p>
            </p:txBody>
          </p:sp>
        </mc:Choice>
        <mc:Fallback xmlns="">
          <p:sp>
            <p:nvSpPr>
              <p:cNvPr id="3" name="TextBox 2">
                <a:extLst>
                  <a:ext uri="{FF2B5EF4-FFF2-40B4-BE49-F238E27FC236}">
                    <a16:creationId xmlns:a16="http://schemas.microsoft.com/office/drawing/2014/main" id="{D2747F85-3243-B744-A874-9D5A37DE0BE8}"/>
                  </a:ext>
                </a:extLst>
              </p:cNvPr>
              <p:cNvSpPr txBox="1">
                <a:spLocks noRot="1" noChangeAspect="1" noMove="1" noResize="1" noEditPoints="1" noAdjustHandles="1" noChangeArrowheads="1" noChangeShapeType="1" noTextEdit="1"/>
              </p:cNvSpPr>
              <p:nvPr/>
            </p:nvSpPr>
            <p:spPr>
              <a:xfrm>
                <a:off x="548640" y="1690688"/>
                <a:ext cx="10698480" cy="4893647"/>
              </a:xfrm>
              <a:prstGeom prst="rect">
                <a:avLst/>
              </a:prstGeom>
              <a:blipFill>
                <a:blip r:embed="rId2"/>
                <a:stretch>
                  <a:fillRect l="-355" t="-25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1E053C0-EEE3-3C4C-AE9B-C30B6E7D1E9D}"/>
              </a:ext>
            </a:extLst>
          </p:cNvPr>
          <p:cNvPicPr>
            <a:picLocks noChangeAspect="1"/>
          </p:cNvPicPr>
          <p:nvPr/>
        </p:nvPicPr>
        <p:blipFill>
          <a:blip r:embed="rId3"/>
          <a:stretch>
            <a:fillRect/>
          </a:stretch>
        </p:blipFill>
        <p:spPr>
          <a:xfrm>
            <a:off x="6350000" y="3042920"/>
            <a:ext cx="2006600" cy="1549400"/>
          </a:xfrm>
          <a:prstGeom prst="rect">
            <a:avLst/>
          </a:prstGeom>
        </p:spPr>
      </p:pic>
      <p:pic>
        <p:nvPicPr>
          <p:cNvPr id="7" name="Picture 6">
            <a:extLst>
              <a:ext uri="{FF2B5EF4-FFF2-40B4-BE49-F238E27FC236}">
                <a16:creationId xmlns:a16="http://schemas.microsoft.com/office/drawing/2014/main" id="{5DA6EEF0-490B-404B-AF10-99230DF3EE6E}"/>
              </a:ext>
            </a:extLst>
          </p:cNvPr>
          <p:cNvPicPr>
            <a:picLocks noChangeAspect="1"/>
          </p:cNvPicPr>
          <p:nvPr/>
        </p:nvPicPr>
        <p:blipFill>
          <a:blip r:embed="rId4"/>
          <a:stretch>
            <a:fillRect/>
          </a:stretch>
        </p:blipFill>
        <p:spPr>
          <a:xfrm>
            <a:off x="8732520" y="3159760"/>
            <a:ext cx="2019300" cy="1384300"/>
          </a:xfrm>
          <a:prstGeom prst="rect">
            <a:avLst/>
          </a:prstGeom>
        </p:spPr>
      </p:pic>
      <p:pic>
        <p:nvPicPr>
          <p:cNvPr id="8" name="Picture 7">
            <a:extLst>
              <a:ext uri="{FF2B5EF4-FFF2-40B4-BE49-F238E27FC236}">
                <a16:creationId xmlns:a16="http://schemas.microsoft.com/office/drawing/2014/main" id="{CFB2E6C8-04E3-F241-860C-EE43E9D9AFEB}"/>
              </a:ext>
            </a:extLst>
          </p:cNvPr>
          <p:cNvPicPr>
            <a:picLocks noChangeAspect="1"/>
          </p:cNvPicPr>
          <p:nvPr/>
        </p:nvPicPr>
        <p:blipFill>
          <a:blip r:embed="rId5"/>
          <a:stretch>
            <a:fillRect/>
          </a:stretch>
        </p:blipFill>
        <p:spPr>
          <a:xfrm>
            <a:off x="6170930" y="1758950"/>
            <a:ext cx="1930400" cy="1282700"/>
          </a:xfrm>
          <a:prstGeom prst="rect">
            <a:avLst/>
          </a:prstGeom>
        </p:spPr>
      </p:pic>
      <p:pic>
        <p:nvPicPr>
          <p:cNvPr id="9" name="Picture 8">
            <a:extLst>
              <a:ext uri="{FF2B5EF4-FFF2-40B4-BE49-F238E27FC236}">
                <a16:creationId xmlns:a16="http://schemas.microsoft.com/office/drawing/2014/main" id="{090D36AB-9AEF-B74E-934D-A50EF035AE1E}"/>
              </a:ext>
            </a:extLst>
          </p:cNvPr>
          <p:cNvPicPr>
            <a:picLocks noChangeAspect="1"/>
          </p:cNvPicPr>
          <p:nvPr/>
        </p:nvPicPr>
        <p:blipFill>
          <a:blip r:embed="rId6"/>
          <a:stretch>
            <a:fillRect/>
          </a:stretch>
        </p:blipFill>
        <p:spPr>
          <a:xfrm>
            <a:off x="8422640" y="1743710"/>
            <a:ext cx="2844800" cy="1244600"/>
          </a:xfrm>
          <a:prstGeom prst="rect">
            <a:avLst/>
          </a:prstGeom>
        </p:spPr>
      </p:pic>
      <p:sp>
        <p:nvSpPr>
          <p:cNvPr id="10" name="Left-Right Arrow 9">
            <a:extLst>
              <a:ext uri="{FF2B5EF4-FFF2-40B4-BE49-F238E27FC236}">
                <a16:creationId xmlns:a16="http://schemas.microsoft.com/office/drawing/2014/main" id="{0DA2000E-53B9-8242-91B3-D056ADF24D67}"/>
              </a:ext>
            </a:extLst>
          </p:cNvPr>
          <p:cNvSpPr/>
          <p:nvPr/>
        </p:nvSpPr>
        <p:spPr>
          <a:xfrm>
            <a:off x="7909560" y="2366010"/>
            <a:ext cx="447040" cy="1828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93C6F08-9713-C047-9AB8-60C181ABCB3D}"/>
              </a:ext>
            </a:extLst>
          </p:cNvPr>
          <p:cNvPicPr>
            <a:picLocks noChangeAspect="1"/>
          </p:cNvPicPr>
          <p:nvPr/>
        </p:nvPicPr>
        <p:blipFill>
          <a:blip r:embed="rId7"/>
          <a:stretch>
            <a:fillRect/>
          </a:stretch>
        </p:blipFill>
        <p:spPr>
          <a:xfrm>
            <a:off x="3605734" y="2063750"/>
            <a:ext cx="2779825" cy="668020"/>
          </a:xfrm>
          <a:prstGeom prst="rect">
            <a:avLst/>
          </a:prstGeom>
        </p:spPr>
      </p:pic>
      <p:pic>
        <p:nvPicPr>
          <p:cNvPr id="11" name="Picture 10">
            <a:extLst>
              <a:ext uri="{FF2B5EF4-FFF2-40B4-BE49-F238E27FC236}">
                <a16:creationId xmlns:a16="http://schemas.microsoft.com/office/drawing/2014/main" id="{35B476F1-14CD-8C4D-96C0-DAE81EEABA68}"/>
              </a:ext>
            </a:extLst>
          </p:cNvPr>
          <p:cNvPicPr>
            <a:picLocks noChangeAspect="1"/>
          </p:cNvPicPr>
          <p:nvPr/>
        </p:nvPicPr>
        <p:blipFill>
          <a:blip r:embed="rId8"/>
          <a:stretch>
            <a:fillRect/>
          </a:stretch>
        </p:blipFill>
        <p:spPr>
          <a:xfrm>
            <a:off x="2323272" y="3443168"/>
            <a:ext cx="2472267" cy="741680"/>
          </a:xfrm>
          <a:prstGeom prst="rect">
            <a:avLst/>
          </a:prstGeom>
        </p:spPr>
      </p:pic>
      <p:pic>
        <p:nvPicPr>
          <p:cNvPr id="12" name="Picture 11">
            <a:extLst>
              <a:ext uri="{FF2B5EF4-FFF2-40B4-BE49-F238E27FC236}">
                <a16:creationId xmlns:a16="http://schemas.microsoft.com/office/drawing/2014/main" id="{61DD39EA-72F9-B049-AE4A-EF5AD6E31AA4}"/>
              </a:ext>
            </a:extLst>
          </p:cNvPr>
          <p:cNvPicPr>
            <a:picLocks noChangeAspect="1"/>
          </p:cNvPicPr>
          <p:nvPr/>
        </p:nvPicPr>
        <p:blipFill>
          <a:blip r:embed="rId9"/>
          <a:stretch>
            <a:fillRect/>
          </a:stretch>
        </p:blipFill>
        <p:spPr>
          <a:xfrm>
            <a:off x="4253388" y="3382406"/>
            <a:ext cx="2416441" cy="741680"/>
          </a:xfrm>
          <a:prstGeom prst="rect">
            <a:avLst/>
          </a:prstGeom>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5AE4505-D707-D349-9F18-F8D451A6EDA5}"/>
                  </a:ext>
                </a:extLst>
              </p:cNvPr>
              <p:cNvSpPr/>
              <p:nvPr/>
            </p:nvSpPr>
            <p:spPr>
              <a:xfrm>
                <a:off x="4860641" y="4176499"/>
                <a:ext cx="1530804" cy="669479"/>
              </a:xfrm>
              <a:prstGeom prst="rect">
                <a:avLst/>
              </a:prstGeom>
            </p:spPr>
            <p:txBody>
              <a:bodyPr wrap="none">
                <a:spAutoFit/>
              </a:bodyPr>
              <a:lstStyle/>
              <a:p>
                <a14:m>
                  <m:oMath xmlns:m="http://schemas.openxmlformats.org/officeDocument/2006/math">
                    <m:sSub>
                      <m:sSubPr>
                        <m:ctrlPr>
                          <a:rPr lang="pt" sz="2400" b="1" i="1" smtClean="0">
                            <a:solidFill>
                              <a:srgbClr val="0070C0"/>
                            </a:solidFill>
                            <a:latin typeface="Cambria Math" panose="02040503050406030204" pitchFamily="18" charset="0"/>
                          </a:rPr>
                        </m:ctrlPr>
                      </m:sSubPr>
                      <m:e>
                        <m:r>
                          <a:rPr lang="en-US" sz="2400" b="1" i="1" smtClean="0">
                            <a:solidFill>
                              <a:srgbClr val="0070C0"/>
                            </a:solidFill>
                            <a:latin typeface="Cambria Math" panose="02040503050406030204" pitchFamily="18" charset="0"/>
                          </a:rPr>
                          <m:t>𝑹</m:t>
                        </m:r>
                      </m:e>
                      <m:sub>
                        <m:r>
                          <a:rPr lang="en-US" sz="2400" b="1" i="1" smtClean="0">
                            <a:solidFill>
                              <a:srgbClr val="0070C0"/>
                            </a:solidFill>
                            <a:latin typeface="Cambria Math" panose="02040503050406030204" pitchFamily="18" charset="0"/>
                          </a:rPr>
                          <m:t>𝑻𝒉</m:t>
                        </m:r>
                        <m:r>
                          <a:rPr lang="en-US" sz="2400" b="1" i="1">
                            <a:solidFill>
                              <a:srgbClr val="0070C0"/>
                            </a:solidFill>
                            <a:latin typeface="Cambria Math" panose="02040503050406030204" pitchFamily="18" charset="0"/>
                          </a:rPr>
                          <m:t> </m:t>
                        </m:r>
                      </m:sub>
                    </m:sSub>
                  </m:oMath>
                </a14:m>
                <a:r>
                  <a:rPr lang="en-US" sz="2400" b="1" dirty="0">
                    <a:solidFill>
                      <a:srgbClr val="0070C0"/>
                    </a:solidFill>
                  </a:rPr>
                  <a:t> = </a:t>
                </a:r>
                <a14:m>
                  <m:oMath xmlns:m="http://schemas.openxmlformats.org/officeDocument/2006/math">
                    <m:f>
                      <m:fPr>
                        <m:ctrlPr>
                          <a:rPr lang="en-US" sz="2400" b="1" i="1" dirty="0">
                            <a:solidFill>
                              <a:srgbClr val="0070C0"/>
                            </a:solidFill>
                            <a:latin typeface="Cambria Math" panose="02040503050406030204" pitchFamily="18" charset="0"/>
                          </a:rPr>
                        </m:ctrlPr>
                      </m:fPr>
                      <m:num>
                        <m:sSub>
                          <m:sSubPr>
                            <m:ctrlPr>
                              <a:rPr lang="en-US" sz="2400" b="1" i="1" dirty="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𝑽</m:t>
                            </m:r>
                          </m:e>
                          <m:sub>
                            <m:r>
                              <a:rPr lang="en-US" sz="2400" b="1" i="1" dirty="0" smtClean="0">
                                <a:solidFill>
                                  <a:srgbClr val="0070C0"/>
                                </a:solidFill>
                                <a:latin typeface="Cambria Math" panose="02040503050406030204" pitchFamily="18" charset="0"/>
                              </a:rPr>
                              <m:t>𝑻𝒉</m:t>
                            </m:r>
                            <m:r>
                              <a:rPr lang="en-US" sz="2400" b="1" i="1" dirty="0">
                                <a:solidFill>
                                  <a:srgbClr val="0070C0"/>
                                </a:solidFill>
                                <a:latin typeface="Cambria Math" panose="02040503050406030204" pitchFamily="18" charset="0"/>
                              </a:rPr>
                              <m:t> </m:t>
                            </m:r>
                          </m:sub>
                        </m:sSub>
                      </m:num>
                      <m:den>
                        <m:sSub>
                          <m:sSubPr>
                            <m:ctrlPr>
                              <a:rPr lang="en-US" sz="2400" b="1" i="1" dirty="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𝒊</m:t>
                            </m:r>
                          </m:e>
                          <m:sub>
                            <m:r>
                              <a:rPr lang="en-US" sz="2400" b="1" i="1" dirty="0" smtClean="0">
                                <a:solidFill>
                                  <a:srgbClr val="0070C0"/>
                                </a:solidFill>
                                <a:latin typeface="Cambria Math" panose="02040503050406030204" pitchFamily="18" charset="0"/>
                              </a:rPr>
                              <m:t>𝒔𝒄</m:t>
                            </m:r>
                            <m:r>
                              <a:rPr lang="en-US" sz="2400" b="1" i="1" dirty="0">
                                <a:solidFill>
                                  <a:srgbClr val="0070C0"/>
                                </a:solidFill>
                                <a:latin typeface="Cambria Math" panose="02040503050406030204" pitchFamily="18" charset="0"/>
                              </a:rPr>
                              <m:t> </m:t>
                            </m:r>
                          </m:sub>
                        </m:sSub>
                      </m:den>
                    </m:f>
                    <m:r>
                      <a:rPr lang="en-US" sz="2400" b="1" dirty="0">
                        <a:solidFill>
                          <a:srgbClr val="0070C0"/>
                        </a:solidFill>
                        <a:latin typeface="Cambria Math" panose="02040503050406030204" pitchFamily="18" charset="0"/>
                      </a:rPr>
                      <m:t> </m:t>
                    </m:r>
                  </m:oMath>
                </a14:m>
                <a:endParaRPr lang="en-US" sz="2400" b="1" dirty="0"/>
              </a:p>
            </p:txBody>
          </p:sp>
        </mc:Choice>
        <mc:Fallback xmlns="">
          <p:sp>
            <p:nvSpPr>
              <p:cNvPr id="13" name="Rectangle 12">
                <a:extLst>
                  <a:ext uri="{FF2B5EF4-FFF2-40B4-BE49-F238E27FC236}">
                    <a16:creationId xmlns:a16="http://schemas.microsoft.com/office/drawing/2014/main" id="{85AE4505-D707-D349-9F18-F8D451A6EDA5}"/>
                  </a:ext>
                </a:extLst>
              </p:cNvPr>
              <p:cNvSpPr>
                <a:spLocks noRot="1" noChangeAspect="1" noMove="1" noResize="1" noEditPoints="1" noAdjustHandles="1" noChangeArrowheads="1" noChangeShapeType="1" noTextEdit="1"/>
              </p:cNvSpPr>
              <p:nvPr/>
            </p:nvSpPr>
            <p:spPr>
              <a:xfrm>
                <a:off x="4860641" y="4176499"/>
                <a:ext cx="1530804" cy="669479"/>
              </a:xfrm>
              <a:prstGeom prst="rect">
                <a:avLst/>
              </a:prstGeom>
              <a:blipFill>
                <a:blip r:embed="rId10"/>
                <a:stretch>
                  <a:fillRect l="-826" r="-3306" b="-925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62ED264-F596-5243-ACA0-9A91D5842F31}"/>
              </a:ext>
            </a:extLst>
          </p:cNvPr>
          <p:cNvPicPr>
            <a:picLocks noChangeAspect="1"/>
          </p:cNvPicPr>
          <p:nvPr/>
        </p:nvPicPr>
        <p:blipFill>
          <a:blip r:embed="rId11"/>
          <a:stretch>
            <a:fillRect/>
          </a:stretch>
        </p:blipFill>
        <p:spPr>
          <a:xfrm>
            <a:off x="6304280" y="4748530"/>
            <a:ext cx="2578100" cy="927100"/>
          </a:xfrm>
          <a:prstGeom prst="rect">
            <a:avLst/>
          </a:prstGeom>
        </p:spPr>
      </p:pic>
      <p:pic>
        <p:nvPicPr>
          <p:cNvPr id="14" name="Picture 13">
            <a:extLst>
              <a:ext uri="{FF2B5EF4-FFF2-40B4-BE49-F238E27FC236}">
                <a16:creationId xmlns:a16="http://schemas.microsoft.com/office/drawing/2014/main" id="{1F96CD23-AA7A-C544-9412-54B31053644F}"/>
              </a:ext>
            </a:extLst>
          </p:cNvPr>
          <p:cNvPicPr>
            <a:picLocks noChangeAspect="1"/>
          </p:cNvPicPr>
          <p:nvPr/>
        </p:nvPicPr>
        <p:blipFill>
          <a:blip r:embed="rId12"/>
          <a:stretch>
            <a:fillRect/>
          </a:stretch>
        </p:blipFill>
        <p:spPr>
          <a:xfrm>
            <a:off x="9020810" y="4808220"/>
            <a:ext cx="2197100" cy="990600"/>
          </a:xfrm>
          <a:prstGeom prst="rect">
            <a:avLst/>
          </a:prstGeom>
        </p:spPr>
      </p:pic>
      <p:pic>
        <p:nvPicPr>
          <p:cNvPr id="15" name="Picture 14">
            <a:extLst>
              <a:ext uri="{FF2B5EF4-FFF2-40B4-BE49-F238E27FC236}">
                <a16:creationId xmlns:a16="http://schemas.microsoft.com/office/drawing/2014/main" id="{FFEA4636-2493-1244-BEA2-407A1FBEAAD9}"/>
              </a:ext>
            </a:extLst>
          </p:cNvPr>
          <p:cNvPicPr>
            <a:picLocks noChangeAspect="1"/>
          </p:cNvPicPr>
          <p:nvPr/>
        </p:nvPicPr>
        <p:blipFill>
          <a:blip r:embed="rId13"/>
          <a:stretch>
            <a:fillRect/>
          </a:stretch>
        </p:blipFill>
        <p:spPr>
          <a:xfrm>
            <a:off x="2952294" y="5593080"/>
            <a:ext cx="3108146" cy="1182370"/>
          </a:xfrm>
          <a:prstGeom prst="rect">
            <a:avLst/>
          </a:prstGeom>
        </p:spPr>
      </p:pic>
      <p:pic>
        <p:nvPicPr>
          <p:cNvPr id="16" name="Picture 15">
            <a:extLst>
              <a:ext uri="{FF2B5EF4-FFF2-40B4-BE49-F238E27FC236}">
                <a16:creationId xmlns:a16="http://schemas.microsoft.com/office/drawing/2014/main" id="{E5C6DA2E-53F5-8146-9BBF-6638988BF78C}"/>
              </a:ext>
            </a:extLst>
          </p:cNvPr>
          <p:cNvPicPr>
            <a:picLocks noChangeAspect="1"/>
          </p:cNvPicPr>
          <p:nvPr/>
        </p:nvPicPr>
        <p:blipFill>
          <a:blip r:embed="rId14"/>
          <a:stretch>
            <a:fillRect/>
          </a:stretch>
        </p:blipFill>
        <p:spPr>
          <a:xfrm>
            <a:off x="6060440" y="5669900"/>
            <a:ext cx="3712210" cy="1128409"/>
          </a:xfrm>
          <a:prstGeom prst="rect">
            <a:avLst/>
          </a:prstGeom>
        </p:spPr>
      </p:pic>
      <p:sp>
        <p:nvSpPr>
          <p:cNvPr id="17" name="Slide Number Placeholder 16">
            <a:extLst>
              <a:ext uri="{FF2B5EF4-FFF2-40B4-BE49-F238E27FC236}">
                <a16:creationId xmlns:a16="http://schemas.microsoft.com/office/drawing/2014/main" id="{A00B20A6-5133-A844-B3AD-FEB025F455AC}"/>
              </a:ext>
            </a:extLst>
          </p:cNvPr>
          <p:cNvSpPr>
            <a:spLocks noGrp="1"/>
          </p:cNvSpPr>
          <p:nvPr>
            <p:ph type="sldNum" sz="quarter" idx="12"/>
          </p:nvPr>
        </p:nvSpPr>
        <p:spPr/>
        <p:txBody>
          <a:bodyPr/>
          <a:lstStyle/>
          <a:p>
            <a:fld id="{F33FCB0E-AFE6-8F4B-B9EB-BD4C96BB7C7B}" type="slidenum">
              <a:rPr lang="en-US" smtClean="0"/>
              <a:t>3</a:t>
            </a:fld>
            <a:endParaRPr lang="en-US"/>
          </a:p>
        </p:txBody>
      </p:sp>
    </p:spTree>
    <p:extLst>
      <p:ext uri="{BB962C8B-B14F-4D97-AF65-F5344CB8AC3E}">
        <p14:creationId xmlns:p14="http://schemas.microsoft.com/office/powerpoint/2010/main" val="4023772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Chapter 4 (B) – Techniques of Circuit Analysis</a:t>
            </a:r>
          </a:p>
        </p:txBody>
      </p:sp>
      <p:pic>
        <p:nvPicPr>
          <p:cNvPr id="11" name="Picture 10">
            <a:extLst>
              <a:ext uri="{FF2B5EF4-FFF2-40B4-BE49-F238E27FC236}">
                <a16:creationId xmlns:a16="http://schemas.microsoft.com/office/drawing/2014/main" id="{52608189-A105-F242-BBD2-7E22C0F80535}"/>
              </a:ext>
            </a:extLst>
          </p:cNvPr>
          <p:cNvPicPr/>
          <p:nvPr/>
        </p:nvPicPr>
        <p:blipFill>
          <a:blip r:embed="rId2"/>
          <a:stretch>
            <a:fillRect/>
          </a:stretch>
        </p:blipFill>
        <p:spPr>
          <a:xfrm>
            <a:off x="2392680" y="1940877"/>
            <a:ext cx="5943600" cy="4759325"/>
          </a:xfrm>
          <a:prstGeom prst="rect">
            <a:avLst/>
          </a:prstGeom>
        </p:spPr>
      </p:pic>
      <p:sp>
        <p:nvSpPr>
          <p:cNvPr id="3" name="Slide Number Placeholder 2">
            <a:extLst>
              <a:ext uri="{FF2B5EF4-FFF2-40B4-BE49-F238E27FC236}">
                <a16:creationId xmlns:a16="http://schemas.microsoft.com/office/drawing/2014/main" id="{3DC7C2B0-E341-2240-B26D-A88E1D6B34FA}"/>
              </a:ext>
            </a:extLst>
          </p:cNvPr>
          <p:cNvSpPr>
            <a:spLocks noGrp="1"/>
          </p:cNvSpPr>
          <p:nvPr>
            <p:ph type="sldNum" sz="quarter" idx="12"/>
          </p:nvPr>
        </p:nvSpPr>
        <p:spPr/>
        <p:txBody>
          <a:bodyPr/>
          <a:lstStyle/>
          <a:p>
            <a:fld id="{F33FCB0E-AFE6-8F4B-B9EB-BD4C96BB7C7B}" type="slidenum">
              <a:rPr lang="en-US" smtClean="0"/>
              <a:t>4</a:t>
            </a:fld>
            <a:endParaRPr lang="en-US"/>
          </a:p>
        </p:txBody>
      </p:sp>
    </p:spTree>
    <p:extLst>
      <p:ext uri="{BB962C8B-B14F-4D97-AF65-F5344CB8AC3E}">
        <p14:creationId xmlns:p14="http://schemas.microsoft.com/office/powerpoint/2010/main" val="2554841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E510F8E-4ECA-7C49-AF48-A7F7F2D0D69D}"/>
              </a:ext>
            </a:extLst>
          </p:cNvPr>
          <p:cNvSpPr txBox="1">
            <a:spLocks/>
          </p:cNvSpPr>
          <p:nvPr/>
        </p:nvSpPr>
        <p:spPr>
          <a:xfrm>
            <a:off x="990600" y="517525"/>
            <a:ext cx="10515600" cy="1325563"/>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Chapter 4 (B) – Techniques of Circuit Analysis:  Superposition </a:t>
            </a:r>
          </a:p>
        </p:txBody>
      </p:sp>
      <p:pic>
        <p:nvPicPr>
          <p:cNvPr id="11" name="Picture 2" descr="A circuit with four resistors and two power sources shows an unknown voltage across one of its resistors.&#10;A rectangular circuit has a horizontal cross wire connecting two nodes on the left and right wires, close to the top wire. A vertical cross wire connects two nodes at the midpoints of the horizontal cross wire and bottom wire. A 10 ohm resistor is located on the vertical cross wire, while a 5 ohm resistor and 2 ohm resistor are located on the left and right arms of the horizontal cross wire, respectively. The bottom arm of the right wire carries a 12 ohm resistor.&#10;The circuit is powered by a 110V independent voltage source at the bottom arm of the left wire, and a 4A independent current source on the top wire, with current moving from right to left. An unknown voltage, v, is marked across the nodes of the vertical cross wire.">
            <a:extLst>
              <a:ext uri="{FF2B5EF4-FFF2-40B4-BE49-F238E27FC236}">
                <a16:creationId xmlns:a16="http://schemas.microsoft.com/office/drawing/2014/main" id="{6D6C2C42-F6A6-1840-989D-BDB0CE429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9375" y="2125980"/>
            <a:ext cx="524847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a:extLst>
              <a:ext uri="{FF2B5EF4-FFF2-40B4-BE49-F238E27FC236}">
                <a16:creationId xmlns:a16="http://schemas.microsoft.com/office/drawing/2014/main" id="{B01B270A-5005-C94D-B40F-711BF5E4D1D5}"/>
              </a:ext>
            </a:extLst>
          </p:cNvPr>
          <p:cNvSpPr txBox="1"/>
          <p:nvPr/>
        </p:nvSpPr>
        <p:spPr>
          <a:xfrm>
            <a:off x="935355" y="4740593"/>
            <a:ext cx="5316856" cy="1200329"/>
          </a:xfrm>
          <a:prstGeom prst="rect">
            <a:avLst/>
          </a:prstGeom>
          <a:noFill/>
        </p:spPr>
        <p:txBody>
          <a:bodyPr wrap="square" rtlCol="0">
            <a:spAutoFit/>
          </a:bodyPr>
          <a:lstStyle/>
          <a:p>
            <a:r>
              <a:rPr lang="en-US" sz="2400" dirty="0">
                <a:solidFill>
                  <a:srgbClr val="FF0000"/>
                </a:solidFill>
              </a:rPr>
              <a:t>Questions: </a:t>
            </a:r>
          </a:p>
          <a:p>
            <a:pPr marL="457200" indent="-457200">
              <a:buAutoNum type="alphaLcParenR"/>
            </a:pPr>
            <a:r>
              <a:rPr lang="en-US" sz="2400" dirty="0">
                <a:solidFill>
                  <a:srgbClr val="FF0000"/>
                </a:solidFill>
              </a:rPr>
              <a:t>Find voltage </a:t>
            </a:r>
            <a:r>
              <a:rPr lang="en-US" sz="2400" i="1" dirty="0">
                <a:solidFill>
                  <a:srgbClr val="FF0000"/>
                </a:solidFill>
                <a:latin typeface="Cambria Math" panose="02040503050406030204" pitchFamily="18" charset="0"/>
                <a:ea typeface="Cambria Math" panose="02040503050406030204" pitchFamily="18" charset="0"/>
              </a:rPr>
              <a:t>v</a:t>
            </a:r>
          </a:p>
          <a:p>
            <a:pPr marL="457200" indent="-457200">
              <a:buAutoNum type="alphaLcParenR"/>
            </a:pPr>
            <a:r>
              <a:rPr lang="en-US" sz="2400" dirty="0">
                <a:solidFill>
                  <a:srgbClr val="FF0000"/>
                </a:solidFill>
              </a:rPr>
              <a:t>Find power in the 10 Ω resistor</a:t>
            </a:r>
          </a:p>
        </p:txBody>
      </p:sp>
      <p:sp>
        <p:nvSpPr>
          <p:cNvPr id="2" name="TextBox 1">
            <a:extLst>
              <a:ext uri="{FF2B5EF4-FFF2-40B4-BE49-F238E27FC236}">
                <a16:creationId xmlns:a16="http://schemas.microsoft.com/office/drawing/2014/main" id="{E1E90B3E-EADB-A949-8AA3-203570B9560A}"/>
              </a:ext>
            </a:extLst>
          </p:cNvPr>
          <p:cNvSpPr txBox="1"/>
          <p:nvPr/>
        </p:nvSpPr>
        <p:spPr>
          <a:xfrm>
            <a:off x="990600" y="2491740"/>
            <a:ext cx="1851661" cy="461665"/>
          </a:xfrm>
          <a:prstGeom prst="rect">
            <a:avLst/>
          </a:prstGeom>
          <a:noFill/>
        </p:spPr>
        <p:txBody>
          <a:bodyPr wrap="none" rtlCol="0">
            <a:spAutoFit/>
          </a:bodyPr>
          <a:lstStyle/>
          <a:p>
            <a:r>
              <a:rPr lang="en-US" sz="2400" dirty="0"/>
              <a:t>Problem 4.92</a:t>
            </a:r>
          </a:p>
        </p:txBody>
      </p:sp>
      <p:sp>
        <p:nvSpPr>
          <p:cNvPr id="3" name="Slide Number Placeholder 2">
            <a:extLst>
              <a:ext uri="{FF2B5EF4-FFF2-40B4-BE49-F238E27FC236}">
                <a16:creationId xmlns:a16="http://schemas.microsoft.com/office/drawing/2014/main" id="{3FC980D4-7AA6-294D-A1AA-F213CE119EE6}"/>
              </a:ext>
            </a:extLst>
          </p:cNvPr>
          <p:cNvSpPr>
            <a:spLocks noGrp="1"/>
          </p:cNvSpPr>
          <p:nvPr>
            <p:ph type="sldNum" sz="quarter" idx="12"/>
          </p:nvPr>
        </p:nvSpPr>
        <p:spPr/>
        <p:txBody>
          <a:bodyPr/>
          <a:lstStyle/>
          <a:p>
            <a:fld id="{F33FCB0E-AFE6-8F4B-B9EB-BD4C96BB7C7B}" type="slidenum">
              <a:rPr lang="en-US" smtClean="0"/>
              <a:t>5</a:t>
            </a:fld>
            <a:endParaRPr lang="en-US"/>
          </a:p>
        </p:txBody>
      </p:sp>
    </p:spTree>
    <p:extLst>
      <p:ext uri="{BB962C8B-B14F-4D97-AF65-F5344CB8AC3E}">
        <p14:creationId xmlns:p14="http://schemas.microsoft.com/office/powerpoint/2010/main" val="3694492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Chapter 5 – Operational Amplifiers</a:t>
            </a:r>
          </a:p>
        </p:txBody>
      </p:sp>
      <p:sp>
        <p:nvSpPr>
          <p:cNvPr id="3" name="TextBox 2">
            <a:extLst>
              <a:ext uri="{FF2B5EF4-FFF2-40B4-BE49-F238E27FC236}">
                <a16:creationId xmlns:a16="http://schemas.microsoft.com/office/drawing/2014/main" id="{D2747F85-3243-B744-A874-9D5A37DE0BE8}"/>
              </a:ext>
            </a:extLst>
          </p:cNvPr>
          <p:cNvSpPr txBox="1"/>
          <p:nvPr/>
        </p:nvSpPr>
        <p:spPr>
          <a:xfrm>
            <a:off x="697230" y="1827848"/>
            <a:ext cx="10698480" cy="4801314"/>
          </a:xfrm>
          <a:prstGeom prst="rect">
            <a:avLst/>
          </a:prstGeom>
          <a:noFill/>
        </p:spPr>
        <p:txBody>
          <a:bodyPr wrap="square" rtlCol="0">
            <a:spAutoFit/>
          </a:bodyPr>
          <a:lstStyle/>
          <a:p>
            <a:r>
              <a:rPr lang="en-US" u="sng" dirty="0">
                <a:solidFill>
                  <a:srgbClr val="FF0000"/>
                </a:solidFill>
              </a:rPr>
              <a:t>Main ideas:</a:t>
            </a:r>
          </a:p>
          <a:p>
            <a:endParaRPr lang="en-US" dirty="0"/>
          </a:p>
          <a:p>
            <a:pPr marL="285750" indent="-285750">
              <a:buFont typeface="Arial" panose="020B0604020202020204" pitchFamily="34" charset="0"/>
              <a:buChar char="•"/>
            </a:pPr>
            <a:r>
              <a:rPr lang="en-US" dirty="0"/>
              <a:t>Op Amp terminals &amp; voltages</a:t>
            </a:r>
          </a:p>
          <a:p>
            <a:endParaRPr lang="en-US" dirty="0"/>
          </a:p>
          <a:p>
            <a:endParaRPr lang="en-US" dirty="0"/>
          </a:p>
          <a:p>
            <a:pPr marL="285750" indent="-285750">
              <a:buFont typeface="Arial" panose="020B0604020202020204" pitchFamily="34" charset="0"/>
              <a:buChar char="•"/>
            </a:pPr>
            <a:r>
              <a:rPr lang="en-US" dirty="0"/>
              <a:t>Inverting Amplifier</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Non Inverting Amplifier</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Summing Amplifier</a:t>
            </a:r>
          </a:p>
          <a:p>
            <a:endParaRPr lang="en-US" dirty="0"/>
          </a:p>
          <a:p>
            <a:endParaRPr lang="en-US" dirty="0"/>
          </a:p>
          <a:p>
            <a:endParaRPr lang="en-US" dirty="0"/>
          </a:p>
          <a:p>
            <a:pPr marL="285750" indent="-285750">
              <a:buFont typeface="Arial" panose="020B0604020202020204" pitchFamily="34" charset="0"/>
              <a:buChar char="•"/>
            </a:pPr>
            <a:r>
              <a:rPr lang="en-US" dirty="0"/>
              <a:t>Difference Amplifier</a:t>
            </a:r>
          </a:p>
          <a:p>
            <a:r>
              <a:rPr lang="en-US" dirty="0"/>
              <a:t>		             </a:t>
            </a:r>
          </a:p>
        </p:txBody>
      </p:sp>
      <p:pic>
        <p:nvPicPr>
          <p:cNvPr id="4" name="Picture 3">
            <a:extLst>
              <a:ext uri="{FF2B5EF4-FFF2-40B4-BE49-F238E27FC236}">
                <a16:creationId xmlns:a16="http://schemas.microsoft.com/office/drawing/2014/main" id="{9B122EB1-C400-7E44-B1BB-2ACB22E27D42}"/>
              </a:ext>
            </a:extLst>
          </p:cNvPr>
          <p:cNvPicPr>
            <a:picLocks noChangeAspect="1"/>
          </p:cNvPicPr>
          <p:nvPr/>
        </p:nvPicPr>
        <p:blipFill>
          <a:blip r:embed="rId2"/>
          <a:stretch>
            <a:fillRect/>
          </a:stretch>
        </p:blipFill>
        <p:spPr>
          <a:xfrm>
            <a:off x="4356100" y="2114550"/>
            <a:ext cx="1461770" cy="864258"/>
          </a:xfrm>
          <a:prstGeom prst="rect">
            <a:avLst/>
          </a:prstGeom>
        </p:spPr>
      </p:pic>
      <p:pic>
        <p:nvPicPr>
          <p:cNvPr id="5" name="Picture 4">
            <a:extLst>
              <a:ext uri="{FF2B5EF4-FFF2-40B4-BE49-F238E27FC236}">
                <a16:creationId xmlns:a16="http://schemas.microsoft.com/office/drawing/2014/main" id="{B8B77983-2D7B-EA4A-847D-E7ABD7E62EC9}"/>
              </a:ext>
            </a:extLst>
          </p:cNvPr>
          <p:cNvPicPr>
            <a:picLocks noChangeAspect="1"/>
          </p:cNvPicPr>
          <p:nvPr/>
        </p:nvPicPr>
        <p:blipFill>
          <a:blip r:embed="rId3"/>
          <a:stretch>
            <a:fillRect/>
          </a:stretch>
        </p:blipFill>
        <p:spPr>
          <a:xfrm>
            <a:off x="5913120" y="1856855"/>
            <a:ext cx="1773660" cy="1339548"/>
          </a:xfrm>
          <a:prstGeom prst="rect">
            <a:avLst/>
          </a:prstGeom>
        </p:spPr>
      </p:pic>
      <p:pic>
        <p:nvPicPr>
          <p:cNvPr id="6" name="Picture 5">
            <a:extLst>
              <a:ext uri="{FF2B5EF4-FFF2-40B4-BE49-F238E27FC236}">
                <a16:creationId xmlns:a16="http://schemas.microsoft.com/office/drawing/2014/main" id="{4C02851E-DC32-E641-B28C-43C15DDB5456}"/>
              </a:ext>
            </a:extLst>
          </p:cNvPr>
          <p:cNvPicPr>
            <a:picLocks noChangeAspect="1"/>
          </p:cNvPicPr>
          <p:nvPr/>
        </p:nvPicPr>
        <p:blipFill>
          <a:blip r:embed="rId4"/>
          <a:stretch>
            <a:fillRect/>
          </a:stretch>
        </p:blipFill>
        <p:spPr>
          <a:xfrm>
            <a:off x="7952163" y="1892322"/>
            <a:ext cx="1993207" cy="1172062"/>
          </a:xfrm>
          <a:prstGeom prst="rect">
            <a:avLst/>
          </a:prstGeom>
        </p:spPr>
      </p:pic>
      <p:pic>
        <p:nvPicPr>
          <p:cNvPr id="7" name="Picture 2" descr="A diagram shows an inverting amplifier circuit containing an op amp, two resistors and an independent voltage source.&#10;The op amp has a positive supply voltage, V sub CC and a negative supply voltage, minus V sub CC. An independent voltage source, v sub s is connected in series with a resistor R sub s between the inverting input terminal and the common node. The non-inverting input terminal is short circuited with the common node. A resistor R sub f is connected between the output terminal and inverting input terminal. The voltages across the output terminal, non inverting input terminal and the inverting input terminal are marked as v sub o, v sub p, and v sub n, respectively.&#10;&#10;A current, i sub s flows through resistor R sub s into the inverting input terminal. Another current, i sub f flows through resistor R sub f out of the output terminal.">
            <a:extLst>
              <a:ext uri="{FF2B5EF4-FFF2-40B4-BE49-F238E27FC236}">
                <a16:creationId xmlns:a16="http://schemas.microsoft.com/office/drawing/2014/main" id="{94A1195D-E062-5442-A670-858764AB82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5519" y="2850260"/>
            <a:ext cx="1847851" cy="1287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a:extLst>
              <a:ext uri="{FF2B5EF4-FFF2-40B4-BE49-F238E27FC236}">
                <a16:creationId xmlns:a16="http://schemas.microsoft.com/office/drawing/2014/main" id="{4E6A2D98-D3BE-EF42-9C3E-D1B021C7585C}"/>
              </a:ext>
            </a:extLst>
          </p:cNvPr>
          <p:cNvPicPr>
            <a:picLocks noChangeAspect="1"/>
          </p:cNvPicPr>
          <p:nvPr/>
        </p:nvPicPr>
        <p:blipFill>
          <a:blip r:embed="rId6"/>
          <a:stretch>
            <a:fillRect/>
          </a:stretch>
        </p:blipFill>
        <p:spPr>
          <a:xfrm>
            <a:off x="7810500" y="3074670"/>
            <a:ext cx="1962150" cy="869950"/>
          </a:xfrm>
          <a:prstGeom prst="rect">
            <a:avLst/>
          </a:prstGeom>
        </p:spPr>
      </p:pic>
      <p:pic>
        <p:nvPicPr>
          <p:cNvPr id="11" name="Picture 10">
            <a:extLst>
              <a:ext uri="{FF2B5EF4-FFF2-40B4-BE49-F238E27FC236}">
                <a16:creationId xmlns:a16="http://schemas.microsoft.com/office/drawing/2014/main" id="{2ECCAB24-0B1B-B04E-B8F1-4DBEDC9CC0A5}"/>
              </a:ext>
            </a:extLst>
          </p:cNvPr>
          <p:cNvPicPr>
            <a:picLocks noChangeAspect="1"/>
          </p:cNvPicPr>
          <p:nvPr/>
        </p:nvPicPr>
        <p:blipFill>
          <a:blip r:embed="rId7"/>
          <a:stretch>
            <a:fillRect/>
          </a:stretch>
        </p:blipFill>
        <p:spPr>
          <a:xfrm>
            <a:off x="3567428" y="3738152"/>
            <a:ext cx="1847852" cy="1067527"/>
          </a:xfrm>
          <a:prstGeom prst="rect">
            <a:avLst/>
          </a:prstGeom>
        </p:spPr>
      </p:pic>
      <p:pic>
        <p:nvPicPr>
          <p:cNvPr id="12" name="Picture 11">
            <a:extLst>
              <a:ext uri="{FF2B5EF4-FFF2-40B4-BE49-F238E27FC236}">
                <a16:creationId xmlns:a16="http://schemas.microsoft.com/office/drawing/2014/main" id="{E9568791-0806-004B-91E3-EA292D782F15}"/>
              </a:ext>
            </a:extLst>
          </p:cNvPr>
          <p:cNvPicPr>
            <a:picLocks noChangeAspect="1"/>
          </p:cNvPicPr>
          <p:nvPr/>
        </p:nvPicPr>
        <p:blipFill>
          <a:blip r:embed="rId8"/>
          <a:stretch>
            <a:fillRect/>
          </a:stretch>
        </p:blipFill>
        <p:spPr>
          <a:xfrm>
            <a:off x="9984210" y="4819608"/>
            <a:ext cx="1603270" cy="825541"/>
          </a:xfrm>
          <a:prstGeom prst="rect">
            <a:avLst/>
          </a:prstGeom>
        </p:spPr>
      </p:pic>
      <p:pic>
        <p:nvPicPr>
          <p:cNvPr id="13" name="Picture 12">
            <a:extLst>
              <a:ext uri="{FF2B5EF4-FFF2-40B4-BE49-F238E27FC236}">
                <a16:creationId xmlns:a16="http://schemas.microsoft.com/office/drawing/2014/main" id="{CA9198DA-19DC-954B-9883-AFB93A95FADB}"/>
              </a:ext>
            </a:extLst>
          </p:cNvPr>
          <p:cNvPicPr>
            <a:picLocks noChangeAspect="1"/>
          </p:cNvPicPr>
          <p:nvPr/>
        </p:nvPicPr>
        <p:blipFill>
          <a:blip r:embed="rId9"/>
          <a:stretch>
            <a:fillRect/>
          </a:stretch>
        </p:blipFill>
        <p:spPr>
          <a:xfrm>
            <a:off x="6512558" y="4917820"/>
            <a:ext cx="3416301" cy="726059"/>
          </a:xfrm>
          <a:prstGeom prst="rect">
            <a:avLst/>
          </a:prstGeom>
        </p:spPr>
      </p:pic>
      <p:pic>
        <p:nvPicPr>
          <p:cNvPr id="14" name="Picture 13">
            <a:extLst>
              <a:ext uri="{FF2B5EF4-FFF2-40B4-BE49-F238E27FC236}">
                <a16:creationId xmlns:a16="http://schemas.microsoft.com/office/drawing/2014/main" id="{9F59E3B4-39A4-E245-8677-62B42B407455}"/>
              </a:ext>
            </a:extLst>
          </p:cNvPr>
          <p:cNvPicPr>
            <a:picLocks noChangeAspect="1"/>
          </p:cNvPicPr>
          <p:nvPr/>
        </p:nvPicPr>
        <p:blipFill>
          <a:blip r:embed="rId10"/>
          <a:stretch>
            <a:fillRect/>
          </a:stretch>
        </p:blipFill>
        <p:spPr>
          <a:xfrm>
            <a:off x="5486400" y="5683122"/>
            <a:ext cx="1953260" cy="1154558"/>
          </a:xfrm>
          <a:prstGeom prst="rect">
            <a:avLst/>
          </a:prstGeom>
        </p:spPr>
      </p:pic>
      <p:pic>
        <p:nvPicPr>
          <p:cNvPr id="15" name="Picture 14">
            <a:extLst>
              <a:ext uri="{FF2B5EF4-FFF2-40B4-BE49-F238E27FC236}">
                <a16:creationId xmlns:a16="http://schemas.microsoft.com/office/drawing/2014/main" id="{86A8A134-F75A-194C-99D7-A93917EC9F5B}"/>
              </a:ext>
            </a:extLst>
          </p:cNvPr>
          <p:cNvPicPr>
            <a:picLocks noChangeAspect="1"/>
          </p:cNvPicPr>
          <p:nvPr/>
        </p:nvPicPr>
        <p:blipFill>
          <a:blip r:embed="rId11"/>
          <a:stretch>
            <a:fillRect/>
          </a:stretch>
        </p:blipFill>
        <p:spPr>
          <a:xfrm>
            <a:off x="3318510" y="5833920"/>
            <a:ext cx="1953260" cy="997409"/>
          </a:xfrm>
          <a:prstGeom prst="rect">
            <a:avLst/>
          </a:prstGeom>
        </p:spPr>
      </p:pic>
      <p:sp>
        <p:nvSpPr>
          <p:cNvPr id="9" name="Slide Number Placeholder 8">
            <a:extLst>
              <a:ext uri="{FF2B5EF4-FFF2-40B4-BE49-F238E27FC236}">
                <a16:creationId xmlns:a16="http://schemas.microsoft.com/office/drawing/2014/main" id="{387B1AC1-D747-BC42-BBD8-9DE347CB3337}"/>
              </a:ext>
            </a:extLst>
          </p:cNvPr>
          <p:cNvSpPr>
            <a:spLocks noGrp="1"/>
          </p:cNvSpPr>
          <p:nvPr>
            <p:ph type="sldNum" sz="quarter" idx="12"/>
          </p:nvPr>
        </p:nvSpPr>
        <p:spPr/>
        <p:txBody>
          <a:bodyPr/>
          <a:lstStyle/>
          <a:p>
            <a:fld id="{F33FCB0E-AFE6-8F4B-B9EB-BD4C96BB7C7B}" type="slidenum">
              <a:rPr lang="en-US" smtClean="0"/>
              <a:t>6</a:t>
            </a:fld>
            <a:endParaRPr lang="en-US"/>
          </a:p>
        </p:txBody>
      </p:sp>
      <p:sp>
        <p:nvSpPr>
          <p:cNvPr id="16" name="TextBox 15">
            <a:extLst>
              <a:ext uri="{FF2B5EF4-FFF2-40B4-BE49-F238E27FC236}">
                <a16:creationId xmlns:a16="http://schemas.microsoft.com/office/drawing/2014/main" id="{4CB649B8-CED7-E740-AD1E-27B770E516B6}"/>
              </a:ext>
            </a:extLst>
          </p:cNvPr>
          <p:cNvSpPr txBox="1"/>
          <p:nvPr/>
        </p:nvSpPr>
        <p:spPr>
          <a:xfrm>
            <a:off x="9875519" y="2114550"/>
            <a:ext cx="1356462" cy="369332"/>
          </a:xfrm>
          <a:prstGeom prst="rect">
            <a:avLst/>
          </a:prstGeom>
          <a:noFill/>
        </p:spPr>
        <p:txBody>
          <a:bodyPr wrap="none" rtlCol="0">
            <a:spAutoFit/>
          </a:bodyPr>
          <a:lstStyle/>
          <a:p>
            <a:r>
              <a:rPr lang="en-CN" dirty="0"/>
              <a:t>Ideal opamp</a:t>
            </a:r>
          </a:p>
        </p:txBody>
      </p:sp>
      <p:pic>
        <p:nvPicPr>
          <p:cNvPr id="18" name="Picture 2" descr="A non inverting amplifier circuit shows an op amp with three resistors and an independent voltage source.&#10;The op amp has a positive supply voltage, V sub CC, and a negative supply voltage, minus V sub CC. A resistor R sub f is connected between the output terminal and inverting input terminal. The inverting input terminal is connected to a series resistor, R sub s, and is short circuited with the common node. It shows a voltage v sub n. The noninverting input terminal has another series resistor, R sub s, and is connected to an independent voltage source, V sub g. The voltage across the output terminal and common node is marked as v sub o.">
            <a:extLst>
              <a:ext uri="{FF2B5EF4-FFF2-40B4-BE49-F238E27FC236}">
                <a16:creationId xmlns:a16="http://schemas.microsoft.com/office/drawing/2014/main" id="{71F2501B-E2CF-4647-8EAD-AFE9E2099A3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67208" y="3562560"/>
            <a:ext cx="2059369" cy="1323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4825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5.3 The Inverting Amplifier Circuit</a:t>
            </a:r>
            <a:br>
              <a:rPr lang="en-US" dirty="0"/>
            </a:br>
            <a:r>
              <a:rPr lang="en-US" dirty="0"/>
              <a:t>Example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A831EF-55BB-9246-ACC7-589DC4B8A7E2}"/>
                  </a:ext>
                </a:extLst>
              </p:cNvPr>
              <p:cNvSpPr txBox="1"/>
              <p:nvPr/>
            </p:nvSpPr>
            <p:spPr>
              <a:xfrm>
                <a:off x="636616" y="1744980"/>
                <a:ext cx="5722620" cy="2308324"/>
              </a:xfrm>
              <a:prstGeom prst="rect">
                <a:avLst/>
              </a:prstGeom>
              <a:noFill/>
            </p:spPr>
            <p:txBody>
              <a:bodyPr wrap="square" rtlCol="0">
                <a:spAutoFit/>
              </a:bodyPr>
              <a:lstStyle/>
              <a:p>
                <a:r>
                  <a:rPr lang="en-US" sz="2400" dirty="0">
                    <a:solidFill>
                      <a:srgbClr val="FF0000"/>
                    </a:solidFill>
                  </a:rPr>
                  <a:t>Example:</a:t>
                </a:r>
              </a:p>
              <a:p>
                <a:r>
                  <a:rPr lang="en-US" sz="2400" dirty="0">
                    <a:solidFill>
                      <a:srgbClr val="FF0000"/>
                    </a:solidFill>
                  </a:rPr>
                  <a:t>In the ideal op amp circuit, If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sub>
                    </m:sSub>
                  </m:oMath>
                </a14:m>
                <a:r>
                  <a:rPr lang="en-US" sz="2400" dirty="0">
                    <a:solidFill>
                      <a:srgbClr val="FF0000"/>
                    </a:solidFill>
                  </a:rPr>
                  <a:t> is 0.5 volts, find:</a:t>
                </a:r>
              </a:p>
              <a:p>
                <a:pPr marL="457200" indent="-457200">
                  <a:buAutoNum type="alphaLcParenR"/>
                </a:pP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𝑜</m:t>
                        </m:r>
                      </m:sub>
                    </m:sSub>
                  </m:oMath>
                </a14:m>
                <a:r>
                  <a:rPr lang="en-US" sz="2400" dirty="0">
                    <a:solidFill>
                      <a:srgbClr val="FF0000"/>
                    </a:solidFill>
                  </a:rPr>
                  <a:t> and </a:t>
                </a:r>
              </a:p>
              <a:p>
                <a:pPr marL="457200" indent="-457200">
                  <a:buAutoNum type="alphaLcParenR"/>
                </a:pPr>
                <a:r>
                  <a:rPr lang="en-US" sz="2400" dirty="0">
                    <a:solidFill>
                      <a:srgbClr val="FF0000"/>
                    </a:solidFill>
                  </a:rPr>
                  <a:t>the currents in the 10k &amp; 25k resistors. </a:t>
                </a:r>
              </a:p>
              <a:p>
                <a:endParaRPr lang="en-US" sz="2400" dirty="0">
                  <a:solidFill>
                    <a:srgbClr val="FF0000"/>
                  </a:solidFill>
                </a:endParaRPr>
              </a:p>
            </p:txBody>
          </p:sp>
        </mc:Choice>
        <mc:Fallback xmlns="">
          <p:sp>
            <p:nvSpPr>
              <p:cNvPr id="7" name="TextBox 6">
                <a:extLst>
                  <a:ext uri="{FF2B5EF4-FFF2-40B4-BE49-F238E27FC236}">
                    <a16:creationId xmlns:a16="http://schemas.microsoft.com/office/drawing/2014/main" id="{9FA831EF-55BB-9246-ACC7-589DC4B8A7E2}"/>
                  </a:ext>
                </a:extLst>
              </p:cNvPr>
              <p:cNvSpPr txBox="1">
                <a:spLocks noRot="1" noChangeAspect="1" noMove="1" noResize="1" noEditPoints="1" noAdjustHandles="1" noChangeArrowheads="1" noChangeShapeType="1" noTextEdit="1"/>
              </p:cNvSpPr>
              <p:nvPr/>
            </p:nvSpPr>
            <p:spPr>
              <a:xfrm>
                <a:off x="636616" y="1744980"/>
                <a:ext cx="5722620" cy="2308324"/>
              </a:xfrm>
              <a:prstGeom prst="rect">
                <a:avLst/>
              </a:prstGeom>
              <a:blipFill>
                <a:blip r:embed="rId2"/>
                <a:stretch>
                  <a:fillRect l="-1549" t="-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2B421D3-7DBA-3F4A-BAD0-3326C5377123}"/>
                  </a:ext>
                </a:extLst>
              </p:cNvPr>
              <p:cNvSpPr/>
              <p:nvPr/>
            </p:nvSpPr>
            <p:spPr>
              <a:xfrm>
                <a:off x="9422603" y="3744249"/>
                <a:ext cx="1833900" cy="856709"/>
              </a:xfrm>
              <a:prstGeom prst="rect">
                <a:avLst/>
              </a:prstGeom>
              <a:ln>
                <a:solidFill>
                  <a:schemeClr val="accent1">
                    <a:shade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 sz="2400" i="1" smtClean="0">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𝑜</m:t>
                          </m:r>
                        </m:sub>
                      </m:sSub>
                      <m:r>
                        <a:rPr lang="en-US" sz="2400" b="0" i="1" smtClean="0">
                          <a:latin typeface="Cambria Math" panose="02040503050406030204" pitchFamily="18" charset="0"/>
                        </a:rPr>
                        <m:t>=</m:t>
                      </m:r>
                      <m:f>
                        <m:fPr>
                          <m:ctrlPr>
                            <a:rPr lang="en-US" sz="2400" i="1">
                              <a:latin typeface="Cambria Math" panose="02040503050406030204" pitchFamily="18" charset="0"/>
                            </a:rPr>
                          </m:ctrlPr>
                        </m:fPr>
                        <m:num>
                          <m:sSub>
                            <m:sSubPr>
                              <m:ctrlPr>
                                <a:rPr lang="pt" sz="2400" i="1">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𝑅</m:t>
                              </m:r>
                            </m:e>
                            <m:sub>
                              <m:r>
                                <a:rPr lang="en-US" sz="2400" b="0" i="1" smtClean="0">
                                  <a:latin typeface="Cambria Math" panose="02040503050406030204" pitchFamily="18" charset="0"/>
                                </a:rPr>
                                <m:t>𝑓</m:t>
                              </m:r>
                            </m:sub>
                          </m:sSub>
                        </m:num>
                        <m:den>
                          <m:sSub>
                            <m:sSubPr>
                              <m:ctrlPr>
                                <a:rPr lang="pt" sz="2400" i="1">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𝑠</m:t>
                              </m:r>
                            </m:sub>
                          </m:sSub>
                        </m:den>
                      </m:f>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𝑠</m:t>
                          </m:r>
                        </m:sub>
                      </m:sSub>
                    </m:oMath>
                  </m:oMathPara>
                </a14:m>
                <a:endParaRPr lang="en-US" sz="2400" dirty="0"/>
              </a:p>
            </p:txBody>
          </p:sp>
        </mc:Choice>
        <mc:Fallback xmlns="">
          <p:sp>
            <p:nvSpPr>
              <p:cNvPr id="3" name="Rectangle 2">
                <a:extLst>
                  <a:ext uri="{FF2B5EF4-FFF2-40B4-BE49-F238E27FC236}">
                    <a16:creationId xmlns:a16="http://schemas.microsoft.com/office/drawing/2014/main" id="{32B421D3-7DBA-3F4A-BAD0-3326C5377123}"/>
                  </a:ext>
                </a:extLst>
              </p:cNvPr>
              <p:cNvSpPr>
                <a:spLocks noRot="1" noChangeAspect="1" noMove="1" noResize="1" noEditPoints="1" noAdjustHandles="1" noChangeArrowheads="1" noChangeShapeType="1" noTextEdit="1"/>
              </p:cNvSpPr>
              <p:nvPr/>
            </p:nvSpPr>
            <p:spPr>
              <a:xfrm>
                <a:off x="9422603" y="3744249"/>
                <a:ext cx="1833900" cy="856709"/>
              </a:xfrm>
              <a:prstGeom prst="rect">
                <a:avLst/>
              </a:prstGeom>
              <a:blipFill>
                <a:blip r:embed="rId3"/>
                <a:stretch>
                  <a:fillRect/>
                </a:stretch>
              </a:blipFill>
              <a:ln>
                <a:solidFill>
                  <a:schemeClr val="accent1">
                    <a:shade val="50000"/>
                  </a:schemeClr>
                </a:solidFill>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ED535BB6-512D-1445-A858-4A0D4A7C3F45}"/>
              </a:ext>
            </a:extLst>
          </p:cNvPr>
          <p:cNvPicPr>
            <a:picLocks noChangeAspect="1"/>
          </p:cNvPicPr>
          <p:nvPr/>
        </p:nvPicPr>
        <p:blipFill>
          <a:blip r:embed="rId4"/>
          <a:stretch>
            <a:fillRect/>
          </a:stretch>
        </p:blipFill>
        <p:spPr>
          <a:xfrm>
            <a:off x="7923530" y="1744980"/>
            <a:ext cx="3454400" cy="1905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07311F3-4220-7544-BB25-73E6138E577C}"/>
                  </a:ext>
                </a:extLst>
              </p:cNvPr>
              <p:cNvSpPr txBox="1"/>
              <p:nvPr/>
            </p:nvSpPr>
            <p:spPr>
              <a:xfrm>
                <a:off x="568036" y="4025112"/>
                <a:ext cx="8575964" cy="2646045"/>
              </a:xfrm>
              <a:prstGeom prst="rect">
                <a:avLst/>
              </a:prstGeom>
              <a:noFill/>
            </p:spPr>
            <p:txBody>
              <a:bodyPr wrap="square" rtlCol="0">
                <a:spAutoFit/>
              </a:bodyPr>
              <a:lstStyle/>
              <a:p>
                <a:pPr marL="342900" indent="-342900">
                  <a:buAutoNum type="alphaLcParenR"/>
                </a:pPr>
                <a:r>
                  <a:rPr lang="en-US" sz="2400" dirty="0"/>
                  <a:t>Since </a:t>
                </a:r>
                <a14:m>
                  <m:oMath xmlns:m="http://schemas.openxmlformats.org/officeDocument/2006/math">
                    <m:f>
                      <m:fPr>
                        <m:ctrlPr>
                          <a:rPr lang="en-US" sz="2400" i="1">
                            <a:latin typeface="Cambria Math" panose="02040503050406030204" pitchFamily="18" charset="0"/>
                          </a:rPr>
                        </m:ctrlPr>
                      </m:fPr>
                      <m:num>
                        <m:sSub>
                          <m:sSubPr>
                            <m:ctrlPr>
                              <a:rPr lang="pt"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𝑅</m:t>
                            </m:r>
                          </m:e>
                          <m:sub>
                            <m:r>
                              <a:rPr lang="en-US" sz="2400" i="1">
                                <a:latin typeface="Cambria Math" panose="02040503050406030204" pitchFamily="18" charset="0"/>
                              </a:rPr>
                              <m:t>𝑓</m:t>
                            </m:r>
                          </m:sub>
                        </m:sSub>
                      </m:num>
                      <m:den>
                        <m:sSub>
                          <m:sSubPr>
                            <m:ctrlPr>
                              <a:rPr lang="pt"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𝑠</m:t>
                            </m:r>
                          </m:sub>
                        </m:sSub>
                      </m:den>
                    </m:f>
                  </m:oMath>
                </a14:m>
                <a:r>
                  <a:rPr lang="en-US" sz="2400" dirty="0"/>
                  <a:t> equals -25/10 or -2.5,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𝑜</m:t>
                        </m:r>
                      </m:sub>
                    </m:sSub>
                  </m:oMath>
                </a14:m>
                <a:r>
                  <a:rPr lang="en-US" sz="2400" dirty="0"/>
                  <a:t> = (0.5 * -2.5), or </a:t>
                </a:r>
                <a:r>
                  <a:rPr lang="en-US" sz="2400" u="sng" dirty="0"/>
                  <a:t>-1.25 </a:t>
                </a:r>
                <a:r>
                  <a:rPr lang="en-US" sz="2400" dirty="0"/>
                  <a:t>volts</a:t>
                </a:r>
              </a:p>
              <a:p>
                <a:pPr marL="342900" indent="-342900">
                  <a:buAutoNum type="alphaLcParenR"/>
                </a:pPr>
                <a:endParaRPr lang="en-US" sz="2400" dirty="0"/>
              </a:p>
              <a:p>
                <a:pPr marL="342900" indent="-342900">
                  <a:buFontTx/>
                  <a:buAutoNum type="alphaLcParenR"/>
                </a:pPr>
                <a:r>
                  <a:rPr lang="en-US" sz="2400" dirty="0"/>
                  <a:t>Current, </a:t>
                </a:r>
                <a14:m>
                  <m:oMath xmlns:m="http://schemas.openxmlformats.org/officeDocument/2006/math">
                    <m:sSub>
                      <m:sSubPr>
                        <m:ctrlPr>
                          <a:rPr lang="pt" sz="2400" i="1">
                            <a:latin typeface="Cambria Math" panose="02040503050406030204" pitchFamily="18" charset="0"/>
                          </a:rPr>
                        </m:ctrlPr>
                      </m:sSubPr>
                      <m:e>
                        <m:r>
                          <a:rPr lang="en-US" sz="2400" b="0" i="1" smtClean="0">
                            <a:latin typeface="Cambria Math" panose="02040503050406030204" pitchFamily="18" charset="0"/>
                          </a:rPr>
                          <m:t>𝑖</m:t>
                        </m:r>
                      </m:e>
                      <m:sub>
                        <m:r>
                          <a:rPr lang="en-US" sz="2400" b="0" i="1" smtClean="0">
                            <a:latin typeface="Cambria Math" panose="02040503050406030204" pitchFamily="18" charset="0"/>
                          </a:rPr>
                          <m:t>10</m:t>
                        </m:r>
                        <m:r>
                          <a:rPr lang="en-US" sz="2400" b="0" i="1" smtClean="0">
                            <a:latin typeface="Cambria Math" panose="02040503050406030204" pitchFamily="18" charset="0"/>
                          </a:rPr>
                          <m:t>𝑘</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pt" sz="2400" i="1">
                                <a:latin typeface="Cambria Math" panose="02040503050406030204" pitchFamily="18" charset="0"/>
                              </a:rPr>
                            </m:ctrlPr>
                          </m:sSubPr>
                          <m:e>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𝑣</m:t>
                            </m:r>
                          </m:e>
                          <m:sub>
                            <m:r>
                              <a:rPr lang="en-US" sz="2400" b="0" i="1" smtClean="0">
                                <a:latin typeface="Cambria Math" panose="02040503050406030204" pitchFamily="18" charset="0"/>
                              </a:rPr>
                              <m:t>𝑛</m:t>
                            </m:r>
                          </m:sub>
                        </m:sSub>
                      </m:num>
                      <m:den>
                        <m:r>
                          <a:rPr lang="en-US" sz="2400" b="0" i="1" smtClean="0">
                            <a:latin typeface="Cambria Math" panose="02040503050406030204" pitchFamily="18" charset="0"/>
                          </a:rPr>
                          <m:t>10</m:t>
                        </m:r>
                        <m:r>
                          <a:rPr lang="en-US" sz="2400" b="0" i="1" smtClean="0">
                            <a:latin typeface="Cambria Math" panose="02040503050406030204" pitchFamily="18" charset="0"/>
                          </a:rPr>
                          <m:t>𝑘</m:t>
                        </m:r>
                      </m:den>
                    </m:f>
                  </m:oMath>
                </a14:m>
                <a:r>
                  <a:rPr lang="en-US" sz="2400" dirty="0"/>
                  <a:t> which is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0.5 −</m:t>
                        </m:r>
                        <m:r>
                          <a:rPr lang="en-US" sz="2400" b="0" i="1" smtClean="0">
                            <a:latin typeface="Cambria Math" panose="02040503050406030204" pitchFamily="18" charset="0"/>
                          </a:rPr>
                          <m:t> </m:t>
                        </m:r>
                        <m:r>
                          <a:rPr lang="en-US" sz="2400" i="1">
                            <a:latin typeface="Cambria Math" panose="02040503050406030204" pitchFamily="18" charset="0"/>
                          </a:rPr>
                          <m:t>0</m:t>
                        </m:r>
                      </m:num>
                      <m:den>
                        <m:r>
                          <a:rPr lang="en-US" sz="2400" i="1">
                            <a:latin typeface="Cambria Math" panose="02040503050406030204" pitchFamily="18" charset="0"/>
                          </a:rPr>
                          <m:t>10</m:t>
                        </m:r>
                        <m:r>
                          <a:rPr lang="en-US" sz="2400" i="1">
                            <a:latin typeface="Cambria Math" panose="02040503050406030204" pitchFamily="18" charset="0"/>
                          </a:rPr>
                          <m:t>𝑘</m:t>
                        </m:r>
                      </m:den>
                    </m:f>
                    <m:r>
                      <a:rPr lang="en-US" sz="2400" i="1">
                        <a:latin typeface="Cambria Math" panose="02040503050406030204" pitchFamily="18" charset="0"/>
                      </a:rPr>
                      <m:t> </m:t>
                    </m:r>
                  </m:oMath>
                </a14:m>
                <a:r>
                  <a:rPr lang="en-US" sz="2400" dirty="0"/>
                  <a:t> or 50 </a:t>
                </a:r>
                <a:r>
                  <a:rPr lang="en-US" sz="2400" dirty="0" err="1"/>
                  <a:t>microAmps</a:t>
                </a:r>
                <a:r>
                  <a:rPr lang="en-US" sz="2400" dirty="0"/>
                  <a:t>. </a:t>
                </a:r>
              </a:p>
              <a:p>
                <a:r>
                  <a:rPr lang="en-US" sz="2400" dirty="0"/>
                  <a:t>     Current, </a:t>
                </a:r>
                <a14:m>
                  <m:oMath xmlns:m="http://schemas.openxmlformats.org/officeDocument/2006/math">
                    <m:sSub>
                      <m:sSubPr>
                        <m:ctrlPr>
                          <a:rPr lang="pt" sz="2400" i="1">
                            <a:latin typeface="Cambria Math" panose="02040503050406030204" pitchFamily="18" charset="0"/>
                          </a:rPr>
                        </m:ctrlPr>
                      </m:sSubPr>
                      <m:e>
                        <m:r>
                          <a:rPr lang="en-US" sz="2400" i="1">
                            <a:latin typeface="Cambria Math" panose="02040503050406030204" pitchFamily="18" charset="0"/>
                          </a:rPr>
                          <m:t>𝑖</m:t>
                        </m:r>
                      </m:e>
                      <m:sub>
                        <m:r>
                          <a:rPr lang="en-US" sz="2400" b="0" i="1" smtClean="0">
                            <a:latin typeface="Cambria Math" panose="02040503050406030204" pitchFamily="18" charset="0"/>
                          </a:rPr>
                          <m:t>25</m:t>
                        </m:r>
                        <m:r>
                          <a:rPr lang="en-US" sz="2400" i="1">
                            <a:latin typeface="Cambria Math" panose="02040503050406030204" pitchFamily="18" charset="0"/>
                          </a:rPr>
                          <m:t>𝑘</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pt" sz="2400" i="1">
                                <a:latin typeface="Cambria Math" panose="02040503050406030204" pitchFamily="18" charset="0"/>
                              </a:rPr>
                            </m:ctrlPr>
                          </m:sSubPr>
                          <m:e>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𝑛</m:t>
                                </m:r>
                              </m:sub>
                            </m:sSub>
                            <m:r>
                              <a:rPr lang="en-US" sz="2400" i="1">
                                <a:latin typeface="Cambria Math" panose="02040503050406030204" pitchFamily="18" charset="0"/>
                              </a:rPr>
                              <m:t>−</m:t>
                            </m:r>
                            <m:r>
                              <a:rPr lang="en-US" sz="2400" i="1">
                                <a:latin typeface="Cambria Math" panose="02040503050406030204" pitchFamily="18" charset="0"/>
                              </a:rPr>
                              <m:t>𝑣</m:t>
                            </m:r>
                          </m:e>
                          <m:sub>
                            <m:r>
                              <a:rPr lang="en-US" sz="2400" b="0" i="1" smtClean="0">
                                <a:latin typeface="Cambria Math" panose="02040503050406030204" pitchFamily="18" charset="0"/>
                              </a:rPr>
                              <m:t>𝑜</m:t>
                            </m:r>
                          </m:sub>
                        </m:sSub>
                      </m:num>
                      <m:den>
                        <m:r>
                          <a:rPr lang="en-US" sz="2400" b="0" i="1" smtClean="0">
                            <a:latin typeface="Cambria Math" panose="02040503050406030204" pitchFamily="18" charset="0"/>
                          </a:rPr>
                          <m:t>25</m:t>
                        </m:r>
                        <m:r>
                          <a:rPr lang="en-US" sz="2400" i="1">
                            <a:latin typeface="Cambria Math" panose="02040503050406030204" pitchFamily="18" charset="0"/>
                          </a:rPr>
                          <m:t>𝑘</m:t>
                        </m:r>
                      </m:den>
                    </m:f>
                  </m:oMath>
                </a14:m>
                <a:r>
                  <a:rPr lang="en-US" sz="2400" dirty="0"/>
                  <a:t> which is </a:t>
                </a:r>
                <a14:m>
                  <m:oMath xmlns:m="http://schemas.openxmlformats.org/officeDocument/2006/math">
                    <m:f>
                      <m:fPr>
                        <m:ctrlPr>
                          <a:rPr lang="en-US" sz="2400" i="1">
                            <a:latin typeface="Cambria Math" panose="02040503050406030204" pitchFamily="18" charset="0"/>
                          </a:rPr>
                        </m:ctrlPr>
                      </m:fPr>
                      <m:num>
                        <m:r>
                          <a:rPr lang="en-US" sz="2400" b="0" i="1" smtClean="0">
                            <a:latin typeface="Cambria Math" panose="02040503050406030204" pitchFamily="18" charset="0"/>
                          </a:rPr>
                          <m:t>0 − 1.25</m:t>
                        </m:r>
                      </m:num>
                      <m:den>
                        <m:r>
                          <a:rPr lang="en-US" sz="2400" b="0" i="1" smtClean="0">
                            <a:latin typeface="Cambria Math" panose="02040503050406030204" pitchFamily="18" charset="0"/>
                          </a:rPr>
                          <m:t>25</m:t>
                        </m:r>
                        <m:r>
                          <a:rPr lang="en-US" sz="2400" i="1">
                            <a:latin typeface="Cambria Math" panose="02040503050406030204" pitchFamily="18" charset="0"/>
                          </a:rPr>
                          <m:t>𝑘</m:t>
                        </m:r>
                      </m:den>
                    </m:f>
                    <m:r>
                      <a:rPr lang="en-US" sz="2400" i="1">
                        <a:latin typeface="Cambria Math" panose="02040503050406030204" pitchFamily="18" charset="0"/>
                      </a:rPr>
                      <m:t> </m:t>
                    </m:r>
                  </m:oMath>
                </a14:m>
                <a:r>
                  <a:rPr lang="en-US" sz="2400" dirty="0"/>
                  <a:t> or 50 </a:t>
                </a:r>
                <a:r>
                  <a:rPr lang="en-US" sz="2400" dirty="0" err="1"/>
                  <a:t>microAmps</a:t>
                </a:r>
                <a:r>
                  <a:rPr lang="en-US" sz="2400" dirty="0"/>
                  <a:t>. </a:t>
                </a:r>
              </a:p>
              <a:p>
                <a:r>
                  <a:rPr lang="en-US" sz="2400" dirty="0"/>
                  <a:t>      Also,      </a:t>
                </a:r>
                <a:r>
                  <a:rPr lang="en-US" sz="2400" i="1" dirty="0"/>
                  <a:t>       </a:t>
                </a:r>
                <a:r>
                  <a:rPr lang="en-US" sz="2400" i="1" dirty="0" err="1"/>
                  <a:t>i</a:t>
                </a:r>
                <a:r>
                  <a:rPr lang="en-US" sz="2400" i="1" dirty="0"/>
                  <a:t> </a:t>
                </a:r>
                <a14:m>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pt" sz="2400" i="1">
                                <a:latin typeface="Cambria Math" panose="02040503050406030204" pitchFamily="18" charset="0"/>
                              </a:rPr>
                            </m:ctrlPr>
                          </m:sSubPr>
                          <m:e>
                            <m:sSub>
                              <m:sSubPr>
                                <m:ctrlPr>
                                  <a:rPr lang="pt"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𝑖</m:t>
                                </m:r>
                                <m:r>
                                  <a:rPr lang="en-US" sz="2400" i="1">
                                    <a:latin typeface="Cambria Math" panose="02040503050406030204" pitchFamily="18" charset="0"/>
                                  </a:rPr>
                                  <m:t>𝑛</m:t>
                                </m:r>
                              </m:sub>
                            </m:sSub>
                            <m:r>
                              <a:rPr lang="en-US" sz="2400" i="1">
                                <a:latin typeface="Cambria Math" panose="02040503050406030204" pitchFamily="18" charset="0"/>
                              </a:rPr>
                              <m:t>−</m:t>
                            </m:r>
                            <m:r>
                              <a:rPr lang="en-US" sz="2400" i="1">
                                <a:latin typeface="Cambria Math" panose="02040503050406030204" pitchFamily="18" charset="0"/>
                              </a:rPr>
                              <m:t>𝑣</m:t>
                            </m:r>
                          </m:e>
                          <m:sub>
                            <m:r>
                              <a:rPr lang="en-US" sz="2400" i="1">
                                <a:latin typeface="Cambria Math" panose="02040503050406030204" pitchFamily="18" charset="0"/>
                              </a:rPr>
                              <m:t>𝑜</m:t>
                            </m:r>
                            <m:r>
                              <a:rPr lang="en-US" sz="2400" b="0" i="1" smtClean="0">
                                <a:latin typeface="Cambria Math" panose="02040503050406030204" pitchFamily="18" charset="0"/>
                              </a:rPr>
                              <m:t>𝑢𝑡</m:t>
                            </m:r>
                          </m:sub>
                        </m:sSub>
                      </m:num>
                      <m:den>
                        <m:r>
                          <a:rPr lang="en-US" sz="2400" b="0" i="1" smtClean="0">
                            <a:latin typeface="Cambria Math" panose="02040503050406030204" pitchFamily="18" charset="0"/>
                          </a:rPr>
                          <m:t>10</m:t>
                        </m:r>
                        <m:r>
                          <a:rPr lang="en-US" sz="2400" b="0" i="1" smtClean="0">
                            <a:latin typeface="Cambria Math" panose="02040503050406030204" pitchFamily="18" charset="0"/>
                          </a:rPr>
                          <m:t>𝑘</m:t>
                        </m:r>
                        <m:r>
                          <a:rPr lang="en-US" sz="2400" b="0" i="1" smtClean="0">
                            <a:latin typeface="Cambria Math" panose="02040503050406030204" pitchFamily="18" charset="0"/>
                          </a:rPr>
                          <m:t>+25</m:t>
                        </m:r>
                        <m:r>
                          <a:rPr lang="en-US" sz="2400" i="1">
                            <a:latin typeface="Cambria Math" panose="02040503050406030204" pitchFamily="18" charset="0"/>
                          </a:rPr>
                          <m:t>𝑘</m:t>
                        </m:r>
                      </m:den>
                    </m:f>
                    <m:r>
                      <a:rPr lang="en-US" sz="2400" i="1">
                        <a:latin typeface="Cambria Math" panose="02040503050406030204" pitchFamily="18" charset="0"/>
                      </a:rPr>
                      <m:t> </m:t>
                    </m:r>
                  </m:oMath>
                </a14:m>
                <a:r>
                  <a:rPr lang="en-US" sz="2400" dirty="0"/>
                  <a:t>=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0.5 −</m:t>
                        </m:r>
                        <m:r>
                          <a:rPr lang="en-US" sz="2400" b="0" i="1" smtClean="0">
                            <a:latin typeface="Cambria Math" panose="02040503050406030204" pitchFamily="18" charset="0"/>
                          </a:rPr>
                          <m:t>(−1.25)</m:t>
                        </m:r>
                      </m:num>
                      <m:den>
                        <m:r>
                          <a:rPr lang="en-US" sz="2400" b="0" i="1" smtClean="0">
                            <a:latin typeface="Cambria Math" panose="02040503050406030204" pitchFamily="18" charset="0"/>
                          </a:rPr>
                          <m:t>35</m:t>
                        </m:r>
                        <m:r>
                          <a:rPr lang="en-US" sz="2400" i="1">
                            <a:latin typeface="Cambria Math" panose="02040503050406030204" pitchFamily="18" charset="0"/>
                          </a:rPr>
                          <m:t>𝑘</m:t>
                        </m:r>
                      </m:den>
                    </m:f>
                    <m:r>
                      <a:rPr lang="en-US" sz="2400" i="1">
                        <a:latin typeface="Cambria Math" panose="02040503050406030204" pitchFamily="18" charset="0"/>
                      </a:rPr>
                      <m:t> </m:t>
                    </m:r>
                  </m:oMath>
                </a14:m>
                <a:r>
                  <a:rPr lang="en-US" sz="2400" dirty="0"/>
                  <a:t>= 50 </a:t>
                </a:r>
                <a:r>
                  <a:rPr lang="en-US" sz="2400" dirty="0" err="1"/>
                  <a:t>microAmps</a:t>
                </a:r>
                <a:r>
                  <a:rPr lang="en-US" sz="2400" dirty="0"/>
                  <a:t>	</a:t>
                </a:r>
              </a:p>
            </p:txBody>
          </p:sp>
        </mc:Choice>
        <mc:Fallback xmlns="">
          <p:sp>
            <p:nvSpPr>
              <p:cNvPr id="8" name="TextBox 7">
                <a:extLst>
                  <a:ext uri="{FF2B5EF4-FFF2-40B4-BE49-F238E27FC236}">
                    <a16:creationId xmlns:a16="http://schemas.microsoft.com/office/drawing/2014/main" id="{A07311F3-4220-7544-BB25-73E6138E577C}"/>
                  </a:ext>
                </a:extLst>
              </p:cNvPr>
              <p:cNvSpPr txBox="1">
                <a:spLocks noRot="1" noChangeAspect="1" noMove="1" noResize="1" noEditPoints="1" noAdjustHandles="1" noChangeArrowheads="1" noChangeShapeType="1" noTextEdit="1"/>
              </p:cNvSpPr>
              <p:nvPr/>
            </p:nvSpPr>
            <p:spPr>
              <a:xfrm>
                <a:off x="568036" y="4025112"/>
                <a:ext cx="8575964" cy="2646045"/>
              </a:xfrm>
              <a:prstGeom prst="rect">
                <a:avLst/>
              </a:prstGeom>
              <a:blipFill>
                <a:blip r:embed="rId5"/>
                <a:stretch>
                  <a:fillRect l="-1183" b="-191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105DC8A0-0183-0246-B8BD-E589FA264526}"/>
              </a:ext>
            </a:extLst>
          </p:cNvPr>
          <p:cNvSpPr/>
          <p:nvPr/>
        </p:nvSpPr>
        <p:spPr>
          <a:xfrm flipH="1">
            <a:off x="8321040" y="2594610"/>
            <a:ext cx="514350" cy="276999"/>
          </a:xfrm>
          <a:prstGeom prst="rect">
            <a:avLst/>
          </a:prstGeom>
        </p:spPr>
        <p:txBody>
          <a:bodyPr wrap="square">
            <a:spAutoFit/>
          </a:bodyPr>
          <a:lstStyle/>
          <a:p>
            <a:r>
              <a:rPr lang="en-US" sz="1200" i="1" dirty="0"/>
              <a:t>0.5 v</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6779BF1-F8A7-D048-A4F9-B594EC6FA2D6}"/>
                  </a:ext>
                </a:extLst>
              </p:cNvPr>
              <p:cNvSpPr txBox="1"/>
              <p:nvPr/>
            </p:nvSpPr>
            <p:spPr>
              <a:xfrm>
                <a:off x="9772650" y="4727490"/>
                <a:ext cx="1257300" cy="490199"/>
              </a:xfrm>
              <a:prstGeom prst="rect">
                <a:avLst/>
              </a:prstGeom>
              <a:noFill/>
              <a:ln>
                <a:solidFill>
                  <a:schemeClr val="accent1">
                    <a:shade val="50000"/>
                  </a:schemeClr>
                </a:solidFill>
              </a:ln>
            </p:spPr>
            <p:txBody>
              <a:bodyPr wrap="square" rtlCol="0">
                <a:spAutoFit/>
              </a:bodyPr>
              <a:lstStyle/>
              <a:p>
                <a:pPr algn="ctr"/>
                <a14:m>
                  <m:oMath xmlns:m="http://schemas.openxmlformats.org/officeDocument/2006/math">
                    <m:sSub>
                      <m:sSubPr>
                        <m:ctrlPr>
                          <a:rPr lang="pt"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𝑣</m:t>
                        </m:r>
                      </m:e>
                      <m:sub>
                        <m:r>
                          <a:rPr lang="en-US" sz="2400" i="1">
                            <a:solidFill>
                              <a:srgbClr val="0070C0"/>
                            </a:solidFill>
                            <a:latin typeface="Cambria Math" panose="02040503050406030204" pitchFamily="18" charset="0"/>
                          </a:rPr>
                          <m:t>𝑝</m:t>
                        </m:r>
                      </m:sub>
                    </m:sSub>
                    <m:r>
                      <a:rPr lang="en-US" sz="2400" b="0" i="0" smtClean="0">
                        <a:solidFill>
                          <a:srgbClr val="0070C0"/>
                        </a:solidFill>
                        <a:latin typeface="Cambria Math" panose="02040503050406030204" pitchFamily="18" charset="0"/>
                      </a:rPr>
                      <m:t>=</m:t>
                    </m:r>
                  </m:oMath>
                </a14:m>
                <a:r>
                  <a:rPr lang="pt" sz="2400" dirty="0">
                    <a:solidFill>
                      <a:srgbClr val="0070C0"/>
                    </a:solidFill>
                  </a:rPr>
                  <a:t>  </a:t>
                </a:r>
                <a14:m>
                  <m:oMath xmlns:m="http://schemas.openxmlformats.org/officeDocument/2006/math">
                    <m:sSub>
                      <m:sSubPr>
                        <m:ctrlPr>
                          <a:rPr lang="pt"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𝑣</m:t>
                        </m:r>
                      </m:e>
                      <m:sub>
                        <m:r>
                          <a:rPr lang="en-US" sz="2400" i="1">
                            <a:solidFill>
                              <a:srgbClr val="0070C0"/>
                            </a:solidFill>
                            <a:latin typeface="Cambria Math" panose="02040503050406030204" pitchFamily="18" charset="0"/>
                          </a:rPr>
                          <m:t>𝑛</m:t>
                        </m:r>
                      </m:sub>
                    </m:sSub>
                  </m:oMath>
                </a14:m>
                <a:endParaRPr lang="en-US" sz="2400" dirty="0">
                  <a:solidFill>
                    <a:srgbClr val="0070C0"/>
                  </a:solidFill>
                </a:endParaRPr>
              </a:p>
            </p:txBody>
          </p:sp>
        </mc:Choice>
        <mc:Fallback xmlns="">
          <p:sp>
            <p:nvSpPr>
              <p:cNvPr id="9" name="TextBox 8">
                <a:extLst>
                  <a:ext uri="{FF2B5EF4-FFF2-40B4-BE49-F238E27FC236}">
                    <a16:creationId xmlns:a16="http://schemas.microsoft.com/office/drawing/2014/main" id="{16779BF1-F8A7-D048-A4F9-B594EC6FA2D6}"/>
                  </a:ext>
                </a:extLst>
              </p:cNvPr>
              <p:cNvSpPr txBox="1">
                <a:spLocks noRot="1" noChangeAspect="1" noMove="1" noResize="1" noEditPoints="1" noAdjustHandles="1" noChangeArrowheads="1" noChangeShapeType="1" noTextEdit="1"/>
              </p:cNvSpPr>
              <p:nvPr/>
            </p:nvSpPr>
            <p:spPr>
              <a:xfrm>
                <a:off x="9772650" y="4727490"/>
                <a:ext cx="1257300" cy="490199"/>
              </a:xfrm>
              <a:prstGeom prst="rect">
                <a:avLst/>
              </a:prstGeom>
              <a:blipFill>
                <a:blip r:embed="rId6"/>
                <a:stretch>
                  <a:fillRect/>
                </a:stretch>
              </a:blipFill>
              <a:ln>
                <a:solidFill>
                  <a:schemeClr val="accent1">
                    <a:shade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CDBBEF3-B9D0-5541-BD1C-DAA58205CABD}"/>
                  </a:ext>
                </a:extLst>
              </p:cNvPr>
              <p:cNvSpPr txBox="1"/>
              <p:nvPr/>
            </p:nvSpPr>
            <p:spPr>
              <a:xfrm>
                <a:off x="9532620" y="5291370"/>
                <a:ext cx="1737360" cy="490199"/>
              </a:xfrm>
              <a:prstGeom prst="rect">
                <a:avLst/>
              </a:prstGeom>
              <a:noFill/>
              <a:ln>
                <a:solidFill>
                  <a:schemeClr val="accent1">
                    <a:shade val="50000"/>
                  </a:schemeClr>
                </a:solidFill>
              </a:ln>
            </p:spPr>
            <p:txBody>
              <a:bodyPr wrap="square" rtlCol="0">
                <a:spAutoFit/>
              </a:bodyPr>
              <a:lstStyle/>
              <a:p>
                <a:pPr algn="ctr"/>
                <a14:m>
                  <m:oMath xmlns:m="http://schemas.openxmlformats.org/officeDocument/2006/math">
                    <m:sSub>
                      <m:sSubPr>
                        <m:ctrlPr>
                          <a:rPr lang="pt"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𝑖</m:t>
                        </m:r>
                      </m:e>
                      <m:sub>
                        <m:r>
                          <a:rPr lang="en-US" sz="2400" i="1">
                            <a:solidFill>
                              <a:srgbClr val="0070C0"/>
                            </a:solidFill>
                            <a:latin typeface="Cambria Math" panose="02040503050406030204" pitchFamily="18" charset="0"/>
                          </a:rPr>
                          <m:t>𝑝</m:t>
                        </m:r>
                      </m:sub>
                    </m:sSub>
                    <m:r>
                      <a:rPr lang="en-US" sz="2400" b="0" i="0" smtClean="0">
                        <a:solidFill>
                          <a:srgbClr val="0070C0"/>
                        </a:solidFill>
                        <a:latin typeface="Cambria Math" panose="02040503050406030204" pitchFamily="18" charset="0"/>
                      </a:rPr>
                      <m:t>=</m:t>
                    </m:r>
                  </m:oMath>
                </a14:m>
                <a:r>
                  <a:rPr lang="pt" sz="2400" dirty="0">
                    <a:solidFill>
                      <a:srgbClr val="0070C0"/>
                    </a:solidFill>
                  </a:rPr>
                  <a:t>  </a:t>
                </a:r>
                <a14:m>
                  <m:oMath xmlns:m="http://schemas.openxmlformats.org/officeDocument/2006/math">
                    <m:sSub>
                      <m:sSubPr>
                        <m:ctrlPr>
                          <a:rPr lang="pt"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𝑖</m:t>
                        </m:r>
                      </m:e>
                      <m:sub>
                        <m:r>
                          <a:rPr lang="en-US" sz="2400" i="1">
                            <a:solidFill>
                              <a:srgbClr val="0070C0"/>
                            </a:solidFill>
                            <a:latin typeface="Cambria Math" panose="02040503050406030204" pitchFamily="18" charset="0"/>
                          </a:rPr>
                          <m:t>𝑛</m:t>
                        </m:r>
                      </m:sub>
                    </m:sSub>
                  </m:oMath>
                </a14:m>
                <a:r>
                  <a:rPr lang="en-US" sz="2400" dirty="0">
                    <a:solidFill>
                      <a:srgbClr val="0070C0"/>
                    </a:solidFill>
                  </a:rPr>
                  <a:t> </a:t>
                </a:r>
                <a14:m>
                  <m:oMath xmlns:m="http://schemas.openxmlformats.org/officeDocument/2006/math">
                    <m:r>
                      <a:rPr lang="en-US" sz="2400">
                        <a:solidFill>
                          <a:srgbClr val="0070C0"/>
                        </a:solidFill>
                        <a:latin typeface="Cambria Math" panose="02040503050406030204" pitchFamily="18" charset="0"/>
                      </a:rPr>
                      <m:t>=</m:t>
                    </m:r>
                    <m:r>
                      <a:rPr lang="en-US" sz="2400" b="0" i="0" smtClean="0">
                        <a:solidFill>
                          <a:srgbClr val="0070C0"/>
                        </a:solidFill>
                        <a:latin typeface="Cambria Math" panose="02040503050406030204" pitchFamily="18" charset="0"/>
                      </a:rPr>
                      <m:t>0</m:t>
                    </m:r>
                  </m:oMath>
                </a14:m>
                <a:endParaRPr lang="en-US" sz="2400" dirty="0">
                  <a:solidFill>
                    <a:srgbClr val="0070C0"/>
                  </a:solidFill>
                </a:endParaRPr>
              </a:p>
            </p:txBody>
          </p:sp>
        </mc:Choice>
        <mc:Fallback xmlns="">
          <p:sp>
            <p:nvSpPr>
              <p:cNvPr id="10" name="TextBox 9">
                <a:extLst>
                  <a:ext uri="{FF2B5EF4-FFF2-40B4-BE49-F238E27FC236}">
                    <a16:creationId xmlns:a16="http://schemas.microsoft.com/office/drawing/2014/main" id="{CCDBBEF3-B9D0-5541-BD1C-DAA58205CABD}"/>
                  </a:ext>
                </a:extLst>
              </p:cNvPr>
              <p:cNvSpPr txBox="1">
                <a:spLocks noRot="1" noChangeAspect="1" noMove="1" noResize="1" noEditPoints="1" noAdjustHandles="1" noChangeArrowheads="1" noChangeShapeType="1" noTextEdit="1"/>
              </p:cNvSpPr>
              <p:nvPr/>
            </p:nvSpPr>
            <p:spPr>
              <a:xfrm>
                <a:off x="9532620" y="5291370"/>
                <a:ext cx="1737360" cy="490199"/>
              </a:xfrm>
              <a:prstGeom prst="rect">
                <a:avLst/>
              </a:prstGeom>
              <a:blipFill>
                <a:blip r:embed="rId7"/>
                <a:stretch>
                  <a:fillRect b="-2500"/>
                </a:stretch>
              </a:blipFill>
              <a:ln>
                <a:solidFill>
                  <a:schemeClr val="accent1">
                    <a:shade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DAEAAA4-1D7C-7D43-A318-DB6A0C26A500}"/>
                  </a:ext>
                </a:extLst>
              </p:cNvPr>
              <p:cNvSpPr/>
              <p:nvPr/>
            </p:nvSpPr>
            <p:spPr>
              <a:xfrm flipH="1">
                <a:off x="9726930" y="2255520"/>
                <a:ext cx="41529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 sz="1600" i="1" smtClean="0">
                              <a:latin typeface="Cambria Math" panose="02040503050406030204" pitchFamily="18" charset="0"/>
                            </a:rPr>
                          </m:ctrlPr>
                        </m:sSubPr>
                        <m:e>
                          <m:r>
                            <a:rPr lang="en-US" sz="1600" i="1">
                              <a:latin typeface="Cambria Math" panose="02040503050406030204" pitchFamily="18" charset="0"/>
                            </a:rPr>
                            <m:t>𝑣</m:t>
                          </m:r>
                        </m:e>
                        <m:sub>
                          <m:r>
                            <a:rPr lang="en-US" sz="1600" b="0" i="1" smtClean="0">
                              <a:latin typeface="Cambria Math" panose="02040503050406030204" pitchFamily="18" charset="0"/>
                            </a:rPr>
                            <m:t>𝑛</m:t>
                          </m:r>
                        </m:sub>
                      </m:sSub>
                    </m:oMath>
                  </m:oMathPara>
                </a14:m>
                <a:endParaRPr lang="en-US" sz="1600" i="1" dirty="0"/>
              </a:p>
            </p:txBody>
          </p:sp>
        </mc:Choice>
        <mc:Fallback xmlns="">
          <p:sp>
            <p:nvSpPr>
              <p:cNvPr id="11" name="Rectangle 10">
                <a:extLst>
                  <a:ext uri="{FF2B5EF4-FFF2-40B4-BE49-F238E27FC236}">
                    <a16:creationId xmlns:a16="http://schemas.microsoft.com/office/drawing/2014/main" id="{ADAEAAA4-1D7C-7D43-A318-DB6A0C26A500}"/>
                  </a:ext>
                </a:extLst>
              </p:cNvPr>
              <p:cNvSpPr>
                <a:spLocks noRot="1" noChangeAspect="1" noMove="1" noResize="1" noEditPoints="1" noAdjustHandles="1" noChangeArrowheads="1" noChangeShapeType="1" noTextEdit="1"/>
              </p:cNvSpPr>
              <p:nvPr/>
            </p:nvSpPr>
            <p:spPr>
              <a:xfrm flipH="1">
                <a:off x="9726930" y="2255520"/>
                <a:ext cx="4152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BFB0579-2B62-5B44-8158-8E7B8B621E21}"/>
                  </a:ext>
                </a:extLst>
              </p:cNvPr>
              <p:cNvSpPr/>
              <p:nvPr/>
            </p:nvSpPr>
            <p:spPr>
              <a:xfrm flipH="1">
                <a:off x="9730740" y="2625090"/>
                <a:ext cx="415290" cy="3575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 sz="1600" i="1" smtClean="0">
                              <a:latin typeface="Cambria Math" panose="02040503050406030204" pitchFamily="18" charset="0"/>
                            </a:rPr>
                          </m:ctrlPr>
                        </m:sSubPr>
                        <m:e>
                          <m:r>
                            <a:rPr lang="en-US" sz="1600" i="1">
                              <a:latin typeface="Cambria Math" panose="02040503050406030204" pitchFamily="18" charset="0"/>
                            </a:rPr>
                            <m:t>𝑣</m:t>
                          </m:r>
                        </m:e>
                        <m:sub>
                          <m:r>
                            <a:rPr lang="en-US" sz="1600" b="0" i="1" smtClean="0">
                              <a:latin typeface="Cambria Math" panose="02040503050406030204" pitchFamily="18" charset="0"/>
                            </a:rPr>
                            <m:t>𝑝</m:t>
                          </m:r>
                        </m:sub>
                      </m:sSub>
                    </m:oMath>
                  </m:oMathPara>
                </a14:m>
                <a:endParaRPr lang="en-US" sz="1600" i="1" dirty="0"/>
              </a:p>
            </p:txBody>
          </p:sp>
        </mc:Choice>
        <mc:Fallback xmlns="">
          <p:sp>
            <p:nvSpPr>
              <p:cNvPr id="12" name="Rectangle 11">
                <a:extLst>
                  <a:ext uri="{FF2B5EF4-FFF2-40B4-BE49-F238E27FC236}">
                    <a16:creationId xmlns:a16="http://schemas.microsoft.com/office/drawing/2014/main" id="{9BFB0579-2B62-5B44-8158-8E7B8B621E21}"/>
                  </a:ext>
                </a:extLst>
              </p:cNvPr>
              <p:cNvSpPr>
                <a:spLocks noRot="1" noChangeAspect="1" noMove="1" noResize="1" noEditPoints="1" noAdjustHandles="1" noChangeArrowheads="1" noChangeShapeType="1" noTextEdit="1"/>
              </p:cNvSpPr>
              <p:nvPr/>
            </p:nvSpPr>
            <p:spPr>
              <a:xfrm flipH="1">
                <a:off x="9730740" y="2625090"/>
                <a:ext cx="415290" cy="357534"/>
              </a:xfrm>
              <a:prstGeom prst="rect">
                <a:avLst/>
              </a:prstGeom>
              <a:blipFill>
                <a:blip r:embed="rId9"/>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06247BA1-CA31-7F46-97AA-D333D5596CE6}"/>
              </a:ext>
            </a:extLst>
          </p:cNvPr>
          <p:cNvCxnSpPr/>
          <p:nvPr/>
        </p:nvCxnSpPr>
        <p:spPr>
          <a:xfrm>
            <a:off x="9144000" y="2274570"/>
            <a:ext cx="4914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0DF1AE1-7A98-394F-B94B-C76C5B6ED127}"/>
                  </a:ext>
                </a:extLst>
              </p:cNvPr>
              <p:cNvSpPr/>
              <p:nvPr/>
            </p:nvSpPr>
            <p:spPr>
              <a:xfrm>
                <a:off x="9040303" y="1919176"/>
                <a:ext cx="6186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𝑖</m:t>
                          </m:r>
                        </m:e>
                        <m:sub>
                          <m:r>
                            <a:rPr lang="en-US" b="0" i="1" smtClean="0">
                              <a:solidFill>
                                <a:srgbClr val="0070C0"/>
                              </a:solidFill>
                              <a:latin typeface="Cambria Math" panose="02040503050406030204" pitchFamily="18" charset="0"/>
                            </a:rPr>
                            <m:t>10</m:t>
                          </m:r>
                          <m:r>
                            <a:rPr lang="en-US" b="0" i="1" smtClean="0">
                              <a:solidFill>
                                <a:srgbClr val="0070C0"/>
                              </a:solidFill>
                              <a:latin typeface="Cambria Math" panose="02040503050406030204" pitchFamily="18" charset="0"/>
                            </a:rPr>
                            <m:t>𝑘</m:t>
                          </m:r>
                        </m:sub>
                      </m:sSub>
                    </m:oMath>
                  </m:oMathPara>
                </a14:m>
                <a:endParaRPr lang="en-US" dirty="0"/>
              </a:p>
            </p:txBody>
          </p:sp>
        </mc:Choice>
        <mc:Fallback xmlns="">
          <p:sp>
            <p:nvSpPr>
              <p:cNvPr id="14" name="Rectangle 13">
                <a:extLst>
                  <a:ext uri="{FF2B5EF4-FFF2-40B4-BE49-F238E27FC236}">
                    <a16:creationId xmlns:a16="http://schemas.microsoft.com/office/drawing/2014/main" id="{20DF1AE1-7A98-394F-B94B-C76C5B6ED127}"/>
                  </a:ext>
                </a:extLst>
              </p:cNvPr>
              <p:cNvSpPr>
                <a:spLocks noRot="1" noChangeAspect="1" noMove="1" noResize="1" noEditPoints="1" noAdjustHandles="1" noChangeArrowheads="1" noChangeShapeType="1" noTextEdit="1"/>
              </p:cNvSpPr>
              <p:nvPr/>
            </p:nvSpPr>
            <p:spPr>
              <a:xfrm>
                <a:off x="9040303" y="1919176"/>
                <a:ext cx="618631" cy="369332"/>
              </a:xfrm>
              <a:prstGeom prst="rect">
                <a:avLst/>
              </a:prstGeom>
              <a:blipFill>
                <a:blip r:embed="rId10"/>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832DB62-C7EB-F042-B61C-4A177DA86608}"/>
              </a:ext>
            </a:extLst>
          </p:cNvPr>
          <p:cNvCxnSpPr/>
          <p:nvPr/>
        </p:nvCxnSpPr>
        <p:spPr>
          <a:xfrm>
            <a:off x="10267950" y="1855470"/>
            <a:ext cx="4914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2AA13EE-8D98-E148-80B5-7F4C0C87ACDC}"/>
                  </a:ext>
                </a:extLst>
              </p:cNvPr>
              <p:cNvSpPr/>
              <p:nvPr/>
            </p:nvSpPr>
            <p:spPr>
              <a:xfrm>
                <a:off x="10164253" y="1500076"/>
                <a:ext cx="6239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𝑖</m:t>
                          </m:r>
                        </m:e>
                        <m:sub>
                          <m:r>
                            <a:rPr lang="en-US" b="0" i="1" smtClean="0">
                              <a:solidFill>
                                <a:srgbClr val="0070C0"/>
                              </a:solidFill>
                              <a:latin typeface="Cambria Math" panose="02040503050406030204" pitchFamily="18" charset="0"/>
                            </a:rPr>
                            <m:t>25</m:t>
                          </m:r>
                          <m:r>
                            <a:rPr lang="en-US" b="0" i="1" smtClean="0">
                              <a:solidFill>
                                <a:srgbClr val="0070C0"/>
                              </a:solidFill>
                              <a:latin typeface="Cambria Math" panose="02040503050406030204" pitchFamily="18" charset="0"/>
                            </a:rPr>
                            <m:t>𝑘</m:t>
                          </m:r>
                        </m:sub>
                      </m:sSub>
                    </m:oMath>
                  </m:oMathPara>
                </a14:m>
                <a:endParaRPr lang="en-US" dirty="0"/>
              </a:p>
            </p:txBody>
          </p:sp>
        </mc:Choice>
        <mc:Fallback xmlns="">
          <p:sp>
            <p:nvSpPr>
              <p:cNvPr id="16" name="Rectangle 15">
                <a:extLst>
                  <a:ext uri="{FF2B5EF4-FFF2-40B4-BE49-F238E27FC236}">
                    <a16:creationId xmlns:a16="http://schemas.microsoft.com/office/drawing/2014/main" id="{D2AA13EE-8D98-E148-80B5-7F4C0C87ACDC}"/>
                  </a:ext>
                </a:extLst>
              </p:cNvPr>
              <p:cNvSpPr>
                <a:spLocks noRot="1" noChangeAspect="1" noMove="1" noResize="1" noEditPoints="1" noAdjustHandles="1" noChangeArrowheads="1" noChangeShapeType="1" noTextEdit="1"/>
              </p:cNvSpPr>
              <p:nvPr/>
            </p:nvSpPr>
            <p:spPr>
              <a:xfrm>
                <a:off x="10164253" y="1500076"/>
                <a:ext cx="623953" cy="369332"/>
              </a:xfrm>
              <a:prstGeom prst="rect">
                <a:avLst/>
              </a:prstGeom>
              <a:blipFill>
                <a:blip r:embed="rId11"/>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3340418-F1B8-CB49-B00A-EF43966E5EE4}"/>
              </a:ext>
            </a:extLst>
          </p:cNvPr>
          <p:cNvSpPr>
            <a:spLocks noGrp="1"/>
          </p:cNvSpPr>
          <p:nvPr>
            <p:ph type="sldNum" sz="quarter" idx="12"/>
          </p:nvPr>
        </p:nvSpPr>
        <p:spPr/>
        <p:txBody>
          <a:bodyPr/>
          <a:lstStyle/>
          <a:p>
            <a:fld id="{F33FCB0E-AFE6-8F4B-B9EB-BD4C96BB7C7B}" type="slidenum">
              <a:rPr lang="en-US" smtClean="0"/>
              <a:t>7</a:t>
            </a:fld>
            <a:endParaRPr lang="en-US"/>
          </a:p>
        </p:txBody>
      </p:sp>
    </p:spTree>
    <p:extLst>
      <p:ext uri="{BB962C8B-B14F-4D97-AF65-F5344CB8AC3E}">
        <p14:creationId xmlns:p14="http://schemas.microsoft.com/office/powerpoint/2010/main" val="3219804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Chapter 5 – Operational Amplifiers</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6C284C8-EE62-ED4E-9CB9-CB69956C04FC}"/>
                  </a:ext>
                </a:extLst>
              </p:cNvPr>
              <p:cNvSpPr/>
              <p:nvPr/>
            </p:nvSpPr>
            <p:spPr>
              <a:xfrm flipH="1">
                <a:off x="9726930" y="2255520"/>
                <a:ext cx="41529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 sz="1600" i="1" smtClean="0">
                              <a:latin typeface="Cambria Math" panose="02040503050406030204" pitchFamily="18" charset="0"/>
                            </a:rPr>
                          </m:ctrlPr>
                        </m:sSubPr>
                        <m:e>
                          <m:r>
                            <a:rPr lang="en-US" sz="1600" i="1">
                              <a:latin typeface="Cambria Math" panose="02040503050406030204" pitchFamily="18" charset="0"/>
                            </a:rPr>
                            <m:t>𝑣</m:t>
                          </m:r>
                        </m:e>
                        <m:sub>
                          <m:r>
                            <a:rPr lang="en-US" sz="1600" b="0" i="1" smtClean="0">
                              <a:latin typeface="Cambria Math" panose="02040503050406030204" pitchFamily="18" charset="0"/>
                            </a:rPr>
                            <m:t>𝑛</m:t>
                          </m:r>
                        </m:sub>
                      </m:sSub>
                    </m:oMath>
                  </m:oMathPara>
                </a14:m>
                <a:endParaRPr lang="en-US" sz="1600" i="1" dirty="0"/>
              </a:p>
            </p:txBody>
          </p:sp>
        </mc:Choice>
        <mc:Fallback xmlns="">
          <p:sp>
            <p:nvSpPr>
              <p:cNvPr id="6" name="Rectangle 5">
                <a:extLst>
                  <a:ext uri="{FF2B5EF4-FFF2-40B4-BE49-F238E27FC236}">
                    <a16:creationId xmlns:a16="http://schemas.microsoft.com/office/drawing/2014/main" id="{F6C284C8-EE62-ED4E-9CB9-CB69956C04FC}"/>
                  </a:ext>
                </a:extLst>
              </p:cNvPr>
              <p:cNvSpPr>
                <a:spLocks noRot="1" noChangeAspect="1" noMove="1" noResize="1" noEditPoints="1" noAdjustHandles="1" noChangeArrowheads="1" noChangeShapeType="1" noTextEdit="1"/>
              </p:cNvSpPr>
              <p:nvPr/>
            </p:nvSpPr>
            <p:spPr>
              <a:xfrm flipH="1">
                <a:off x="9726930" y="2255520"/>
                <a:ext cx="415290" cy="338554"/>
              </a:xfrm>
              <a:prstGeom prst="rect">
                <a:avLst/>
              </a:prstGeom>
              <a:blipFill>
                <a:blip r:embed="rId2"/>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4849C24-56D1-3A4A-85B9-77636CA492F8}"/>
              </a:ext>
            </a:extLst>
          </p:cNvPr>
          <p:cNvPicPr/>
          <p:nvPr/>
        </p:nvPicPr>
        <p:blipFill>
          <a:blip r:embed="rId3"/>
          <a:stretch>
            <a:fillRect/>
          </a:stretch>
        </p:blipFill>
        <p:spPr>
          <a:xfrm>
            <a:off x="3124200" y="1971992"/>
            <a:ext cx="5943600" cy="2914015"/>
          </a:xfrm>
          <a:prstGeom prst="rect">
            <a:avLst/>
          </a:prstGeom>
        </p:spPr>
      </p:pic>
      <p:sp>
        <p:nvSpPr>
          <p:cNvPr id="3" name="Slide Number Placeholder 2">
            <a:extLst>
              <a:ext uri="{FF2B5EF4-FFF2-40B4-BE49-F238E27FC236}">
                <a16:creationId xmlns:a16="http://schemas.microsoft.com/office/drawing/2014/main" id="{420D3F4D-4829-D34A-97F6-AE2AA5A6E9D8}"/>
              </a:ext>
            </a:extLst>
          </p:cNvPr>
          <p:cNvSpPr>
            <a:spLocks noGrp="1"/>
          </p:cNvSpPr>
          <p:nvPr>
            <p:ph type="sldNum" sz="quarter" idx="12"/>
          </p:nvPr>
        </p:nvSpPr>
        <p:spPr/>
        <p:txBody>
          <a:bodyPr/>
          <a:lstStyle/>
          <a:p>
            <a:fld id="{F33FCB0E-AFE6-8F4B-B9EB-BD4C96BB7C7B}" type="slidenum">
              <a:rPr lang="en-US" smtClean="0"/>
              <a:t>8</a:t>
            </a:fld>
            <a:endParaRPr lang="en-US"/>
          </a:p>
        </p:txBody>
      </p:sp>
    </p:spTree>
    <p:extLst>
      <p:ext uri="{BB962C8B-B14F-4D97-AF65-F5344CB8AC3E}">
        <p14:creationId xmlns:p14="http://schemas.microsoft.com/office/powerpoint/2010/main" val="1207043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D804-8DCC-8541-8CB6-31833BC68361}"/>
              </a:ext>
            </a:extLst>
          </p:cNvPr>
          <p:cNvSpPr>
            <a:spLocks noGrp="1"/>
          </p:cNvSpPr>
          <p:nvPr>
            <p:ph type="title"/>
          </p:nvPr>
        </p:nvSpPr>
        <p:spPr>
          <a:ln>
            <a:solidFill>
              <a:schemeClr val="accent1"/>
            </a:solidFill>
          </a:ln>
        </p:spPr>
        <p:txBody>
          <a:bodyPr/>
          <a:lstStyle/>
          <a:p>
            <a:r>
              <a:rPr lang="en-US" dirty="0"/>
              <a:t>Chapter 6 – Inductance, Capacitance, and Mutual Inductance</a:t>
            </a:r>
          </a:p>
        </p:txBody>
      </p:sp>
      <p:sp>
        <p:nvSpPr>
          <p:cNvPr id="3" name="TextBox 2">
            <a:extLst>
              <a:ext uri="{FF2B5EF4-FFF2-40B4-BE49-F238E27FC236}">
                <a16:creationId xmlns:a16="http://schemas.microsoft.com/office/drawing/2014/main" id="{D2747F85-3243-B744-A874-9D5A37DE0BE8}"/>
              </a:ext>
            </a:extLst>
          </p:cNvPr>
          <p:cNvSpPr txBox="1"/>
          <p:nvPr/>
        </p:nvSpPr>
        <p:spPr>
          <a:xfrm>
            <a:off x="697230" y="1827848"/>
            <a:ext cx="10698480" cy="4801314"/>
          </a:xfrm>
          <a:prstGeom prst="rect">
            <a:avLst/>
          </a:prstGeom>
          <a:noFill/>
        </p:spPr>
        <p:txBody>
          <a:bodyPr wrap="square" rtlCol="0">
            <a:spAutoFit/>
          </a:bodyPr>
          <a:lstStyle/>
          <a:p>
            <a:r>
              <a:rPr lang="en-US" u="sng" dirty="0">
                <a:solidFill>
                  <a:srgbClr val="FF0000"/>
                </a:solidFill>
              </a:rPr>
              <a:t>Main ideas:</a:t>
            </a:r>
          </a:p>
          <a:p>
            <a:endParaRPr lang="en-US" dirty="0"/>
          </a:p>
          <a:p>
            <a:pPr marL="285750" indent="-285750">
              <a:buFont typeface="Arial" panose="020B0604020202020204" pitchFamily="34" charset="0"/>
              <a:buChar char="•"/>
            </a:pPr>
            <a:r>
              <a:rPr lang="en-US" dirty="0"/>
              <a:t>Inductance</a:t>
            </a:r>
          </a:p>
          <a:p>
            <a:endParaRPr lang="en-US" dirty="0"/>
          </a:p>
          <a:p>
            <a:endParaRPr lang="en-US" dirty="0"/>
          </a:p>
          <a:p>
            <a:pPr marL="285750" indent="-285750">
              <a:buFont typeface="Arial" panose="020B0604020202020204" pitchFamily="34" charset="0"/>
              <a:buChar char="•"/>
            </a:pPr>
            <a:r>
              <a:rPr lang="en-US" dirty="0"/>
              <a:t>Mutual Inductance</a:t>
            </a:r>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r>
              <a:rPr lang="en-US" dirty="0"/>
              <a:t>Capacitance</a:t>
            </a:r>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r>
              <a:rPr lang="en-US" dirty="0"/>
              <a:t>Series-Parallel Connections of </a:t>
            </a:r>
          </a:p>
          <a:p>
            <a:r>
              <a:rPr lang="en-US" dirty="0"/>
              <a:t>      Inductors &amp; Capacitors </a:t>
            </a:r>
          </a:p>
          <a:p>
            <a:endParaRPr lang="en-US" dirty="0"/>
          </a:p>
          <a:p>
            <a:r>
              <a:rPr lang="en-US" dirty="0"/>
              <a:t>		             </a:t>
            </a:r>
          </a:p>
        </p:txBody>
      </p:sp>
      <p:pic>
        <p:nvPicPr>
          <p:cNvPr id="9" name="Picture 8">
            <a:extLst>
              <a:ext uri="{FF2B5EF4-FFF2-40B4-BE49-F238E27FC236}">
                <a16:creationId xmlns:a16="http://schemas.microsoft.com/office/drawing/2014/main" id="{3A96B60D-D3EE-074F-913C-B83E577F1A3C}"/>
              </a:ext>
            </a:extLst>
          </p:cNvPr>
          <p:cNvPicPr>
            <a:picLocks noChangeAspect="1"/>
          </p:cNvPicPr>
          <p:nvPr/>
        </p:nvPicPr>
        <p:blipFill>
          <a:blip r:embed="rId2"/>
          <a:stretch>
            <a:fillRect/>
          </a:stretch>
        </p:blipFill>
        <p:spPr>
          <a:xfrm>
            <a:off x="3234690" y="1750060"/>
            <a:ext cx="2574290" cy="1330338"/>
          </a:xfrm>
          <a:prstGeom prst="rect">
            <a:avLst/>
          </a:prstGeom>
        </p:spPr>
      </p:pic>
      <p:pic>
        <p:nvPicPr>
          <p:cNvPr id="16" name="Picture 15">
            <a:extLst>
              <a:ext uri="{FF2B5EF4-FFF2-40B4-BE49-F238E27FC236}">
                <a16:creationId xmlns:a16="http://schemas.microsoft.com/office/drawing/2014/main" id="{F80E6D7E-1425-A64F-93CC-71B9EE095469}"/>
              </a:ext>
            </a:extLst>
          </p:cNvPr>
          <p:cNvPicPr>
            <a:picLocks noChangeAspect="1"/>
          </p:cNvPicPr>
          <p:nvPr/>
        </p:nvPicPr>
        <p:blipFill>
          <a:blip r:embed="rId3"/>
          <a:stretch>
            <a:fillRect/>
          </a:stretch>
        </p:blipFill>
        <p:spPr>
          <a:xfrm>
            <a:off x="7109460" y="1977564"/>
            <a:ext cx="2054283" cy="807546"/>
          </a:xfrm>
          <a:prstGeom prst="rect">
            <a:avLst/>
          </a:prstGeom>
        </p:spPr>
      </p:pic>
      <p:pic>
        <p:nvPicPr>
          <p:cNvPr id="17" name="Picture 16">
            <a:extLst>
              <a:ext uri="{FF2B5EF4-FFF2-40B4-BE49-F238E27FC236}">
                <a16:creationId xmlns:a16="http://schemas.microsoft.com/office/drawing/2014/main" id="{5D5A2D4A-2002-7B49-8F26-C2181EBCC1A7}"/>
              </a:ext>
            </a:extLst>
          </p:cNvPr>
          <p:cNvPicPr>
            <a:picLocks noChangeAspect="1"/>
          </p:cNvPicPr>
          <p:nvPr/>
        </p:nvPicPr>
        <p:blipFill>
          <a:blip r:embed="rId4"/>
          <a:stretch>
            <a:fillRect/>
          </a:stretch>
        </p:blipFill>
        <p:spPr>
          <a:xfrm>
            <a:off x="8876822" y="1920414"/>
            <a:ext cx="3058137" cy="879936"/>
          </a:xfrm>
          <a:prstGeom prst="rect">
            <a:avLst/>
          </a:prstGeom>
        </p:spPr>
      </p:pic>
      <p:pic>
        <p:nvPicPr>
          <p:cNvPr id="18" name="Picture 17">
            <a:extLst>
              <a:ext uri="{FF2B5EF4-FFF2-40B4-BE49-F238E27FC236}">
                <a16:creationId xmlns:a16="http://schemas.microsoft.com/office/drawing/2014/main" id="{862C92AF-5D05-404F-BDE0-E2B889219DF8}"/>
              </a:ext>
            </a:extLst>
          </p:cNvPr>
          <p:cNvPicPr>
            <a:picLocks noChangeAspect="1"/>
          </p:cNvPicPr>
          <p:nvPr/>
        </p:nvPicPr>
        <p:blipFill>
          <a:blip r:embed="rId5"/>
          <a:stretch>
            <a:fillRect/>
          </a:stretch>
        </p:blipFill>
        <p:spPr>
          <a:xfrm>
            <a:off x="5637030" y="1851928"/>
            <a:ext cx="1899150" cy="1072668"/>
          </a:xfrm>
          <a:prstGeom prst="rect">
            <a:avLst/>
          </a:prstGeom>
        </p:spPr>
      </p:pic>
      <p:pic>
        <p:nvPicPr>
          <p:cNvPr id="19" name="Picture 18">
            <a:extLst>
              <a:ext uri="{FF2B5EF4-FFF2-40B4-BE49-F238E27FC236}">
                <a16:creationId xmlns:a16="http://schemas.microsoft.com/office/drawing/2014/main" id="{E42BF8FC-A5AB-3741-9111-DE16241737FA}"/>
              </a:ext>
            </a:extLst>
          </p:cNvPr>
          <p:cNvPicPr>
            <a:picLocks noChangeAspect="1"/>
          </p:cNvPicPr>
          <p:nvPr/>
        </p:nvPicPr>
        <p:blipFill>
          <a:blip r:embed="rId6"/>
          <a:stretch>
            <a:fillRect/>
          </a:stretch>
        </p:blipFill>
        <p:spPr>
          <a:xfrm>
            <a:off x="7360920" y="2798920"/>
            <a:ext cx="1943100" cy="728663"/>
          </a:xfrm>
          <a:prstGeom prst="rect">
            <a:avLst/>
          </a:prstGeom>
          <a:ln>
            <a:solidFill>
              <a:schemeClr val="accent1">
                <a:shade val="50000"/>
              </a:schemeClr>
            </a:solidFill>
          </a:ln>
        </p:spPr>
      </p:pic>
      <p:pic>
        <p:nvPicPr>
          <p:cNvPr id="20" name="Picture 19">
            <a:extLst>
              <a:ext uri="{FF2B5EF4-FFF2-40B4-BE49-F238E27FC236}">
                <a16:creationId xmlns:a16="http://schemas.microsoft.com/office/drawing/2014/main" id="{F41FEFA3-CDA9-3947-83E5-008E010E182C}"/>
              </a:ext>
            </a:extLst>
          </p:cNvPr>
          <p:cNvPicPr>
            <a:picLocks noChangeAspect="1"/>
          </p:cNvPicPr>
          <p:nvPr/>
        </p:nvPicPr>
        <p:blipFill>
          <a:blip r:embed="rId7"/>
          <a:stretch>
            <a:fillRect/>
          </a:stretch>
        </p:blipFill>
        <p:spPr>
          <a:xfrm>
            <a:off x="10275570" y="2754262"/>
            <a:ext cx="1691640" cy="773321"/>
          </a:xfrm>
          <a:prstGeom prst="rect">
            <a:avLst/>
          </a:prstGeom>
        </p:spPr>
      </p:pic>
      <p:pic>
        <p:nvPicPr>
          <p:cNvPr id="21" name="Picture 2" descr="The diagram shows two dots in a pair of circuits with two magnetically coupled coils, which indicate the polarity of mutually induced voltages.&#10;The circuit on the left shows an inductor L1 on the right wire, a resistor R1 on the top wire, and an independent voltage source, v sub g on the left wire. The mesh current in this circuit is indicated by a clockwise pointing curved arrow, i1. &#10;&#10;The circuit on the right shows an inductor L2 on the left wire and a resistor R2 on the right wire. The mesh current in this circuit is indicated by an anticlockwise pointing curved arrow, i2. The mutual inductance of the two coils is marked as M.&#10;&#10;A dot is marked near the top right corner of the left circuit, while another dot is marked near the bottom left corner of the right circuit, indicating the polarity of the mutually induced voltages in the coils">
            <a:extLst>
              <a:ext uri="{FF2B5EF4-FFF2-40B4-BE49-F238E27FC236}">
                <a16:creationId xmlns:a16="http://schemas.microsoft.com/office/drawing/2014/main" id="{0DB754E4-347A-BA43-AFB0-E772C4CC4F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0430" y="3101452"/>
            <a:ext cx="2512580" cy="1032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1">
            <a:extLst>
              <a:ext uri="{FF2B5EF4-FFF2-40B4-BE49-F238E27FC236}">
                <a16:creationId xmlns:a16="http://schemas.microsoft.com/office/drawing/2014/main" id="{0F6E15F4-CFB5-4444-A1FA-860BD8D0458D}"/>
              </a:ext>
            </a:extLst>
          </p:cNvPr>
          <p:cNvPicPr>
            <a:picLocks noChangeAspect="1"/>
          </p:cNvPicPr>
          <p:nvPr/>
        </p:nvPicPr>
        <p:blipFill>
          <a:blip r:embed="rId9"/>
          <a:stretch>
            <a:fillRect/>
          </a:stretch>
        </p:blipFill>
        <p:spPr>
          <a:xfrm>
            <a:off x="3840480" y="4293114"/>
            <a:ext cx="1661160" cy="833876"/>
          </a:xfrm>
          <a:prstGeom prst="rect">
            <a:avLst/>
          </a:prstGeom>
        </p:spPr>
      </p:pic>
      <p:pic>
        <p:nvPicPr>
          <p:cNvPr id="23" name="Picture 22">
            <a:extLst>
              <a:ext uri="{FF2B5EF4-FFF2-40B4-BE49-F238E27FC236}">
                <a16:creationId xmlns:a16="http://schemas.microsoft.com/office/drawing/2014/main" id="{076B7A98-3C47-1649-A00A-0BDAC6E1DB31}"/>
              </a:ext>
            </a:extLst>
          </p:cNvPr>
          <p:cNvPicPr>
            <a:picLocks noChangeAspect="1"/>
          </p:cNvPicPr>
          <p:nvPr/>
        </p:nvPicPr>
        <p:blipFill>
          <a:blip r:embed="rId10"/>
          <a:stretch>
            <a:fillRect/>
          </a:stretch>
        </p:blipFill>
        <p:spPr>
          <a:xfrm>
            <a:off x="5697220" y="4293353"/>
            <a:ext cx="1661160" cy="953016"/>
          </a:xfrm>
          <a:prstGeom prst="rect">
            <a:avLst/>
          </a:prstGeom>
        </p:spPr>
      </p:pic>
      <p:pic>
        <p:nvPicPr>
          <p:cNvPr id="24" name="Picture 23">
            <a:extLst>
              <a:ext uri="{FF2B5EF4-FFF2-40B4-BE49-F238E27FC236}">
                <a16:creationId xmlns:a16="http://schemas.microsoft.com/office/drawing/2014/main" id="{97240CAB-8608-AD4D-887D-784E05B3836C}"/>
              </a:ext>
            </a:extLst>
          </p:cNvPr>
          <p:cNvPicPr>
            <a:picLocks noChangeAspect="1"/>
          </p:cNvPicPr>
          <p:nvPr/>
        </p:nvPicPr>
        <p:blipFill>
          <a:blip r:embed="rId11"/>
          <a:stretch>
            <a:fillRect/>
          </a:stretch>
        </p:blipFill>
        <p:spPr>
          <a:xfrm>
            <a:off x="7503708" y="3862565"/>
            <a:ext cx="1441693" cy="844235"/>
          </a:xfrm>
          <a:prstGeom prst="rect">
            <a:avLst/>
          </a:prstGeom>
        </p:spPr>
      </p:pic>
      <p:pic>
        <p:nvPicPr>
          <p:cNvPr id="25" name="Picture 24">
            <a:extLst>
              <a:ext uri="{FF2B5EF4-FFF2-40B4-BE49-F238E27FC236}">
                <a16:creationId xmlns:a16="http://schemas.microsoft.com/office/drawing/2014/main" id="{F524F0BE-A88A-3740-8BE2-8755073DB96C}"/>
              </a:ext>
            </a:extLst>
          </p:cNvPr>
          <p:cNvPicPr>
            <a:picLocks noChangeAspect="1"/>
          </p:cNvPicPr>
          <p:nvPr/>
        </p:nvPicPr>
        <p:blipFill>
          <a:blip r:embed="rId12"/>
          <a:stretch>
            <a:fillRect/>
          </a:stretch>
        </p:blipFill>
        <p:spPr>
          <a:xfrm>
            <a:off x="9027618" y="3794761"/>
            <a:ext cx="2405441" cy="915833"/>
          </a:xfrm>
          <a:prstGeom prst="rect">
            <a:avLst/>
          </a:prstGeom>
        </p:spPr>
      </p:pic>
      <p:pic>
        <p:nvPicPr>
          <p:cNvPr id="26" name="Picture 25">
            <a:extLst>
              <a:ext uri="{FF2B5EF4-FFF2-40B4-BE49-F238E27FC236}">
                <a16:creationId xmlns:a16="http://schemas.microsoft.com/office/drawing/2014/main" id="{B0A5320C-2CDE-2D43-9E1A-0F820EBEA4A0}"/>
              </a:ext>
            </a:extLst>
          </p:cNvPr>
          <p:cNvPicPr>
            <a:picLocks noChangeAspect="1"/>
          </p:cNvPicPr>
          <p:nvPr/>
        </p:nvPicPr>
        <p:blipFill>
          <a:blip r:embed="rId13"/>
          <a:stretch>
            <a:fillRect/>
          </a:stretch>
        </p:blipFill>
        <p:spPr>
          <a:xfrm>
            <a:off x="9418320" y="4690531"/>
            <a:ext cx="1459472" cy="746974"/>
          </a:xfrm>
          <a:prstGeom prst="rect">
            <a:avLst/>
          </a:prstGeom>
        </p:spPr>
      </p:pic>
      <p:pic>
        <p:nvPicPr>
          <p:cNvPr id="27" name="Picture 26">
            <a:extLst>
              <a:ext uri="{FF2B5EF4-FFF2-40B4-BE49-F238E27FC236}">
                <a16:creationId xmlns:a16="http://schemas.microsoft.com/office/drawing/2014/main" id="{DB4459B3-F485-DF49-81C0-74669621FD6A}"/>
              </a:ext>
            </a:extLst>
          </p:cNvPr>
          <p:cNvPicPr>
            <a:picLocks noChangeAspect="1"/>
          </p:cNvPicPr>
          <p:nvPr/>
        </p:nvPicPr>
        <p:blipFill>
          <a:blip r:embed="rId14"/>
          <a:stretch>
            <a:fillRect/>
          </a:stretch>
        </p:blipFill>
        <p:spPr>
          <a:xfrm>
            <a:off x="6895611" y="4786082"/>
            <a:ext cx="2335589" cy="651423"/>
          </a:xfrm>
          <a:prstGeom prst="rect">
            <a:avLst/>
          </a:prstGeom>
          <a:ln>
            <a:solidFill>
              <a:srgbClr val="00B0F0"/>
            </a:solidFill>
          </a:ln>
        </p:spPr>
      </p:pic>
      <p:pic>
        <p:nvPicPr>
          <p:cNvPr id="30" name="Picture 29">
            <a:extLst>
              <a:ext uri="{FF2B5EF4-FFF2-40B4-BE49-F238E27FC236}">
                <a16:creationId xmlns:a16="http://schemas.microsoft.com/office/drawing/2014/main" id="{43B9862F-215D-3440-8498-3F9F78AB410B}"/>
              </a:ext>
            </a:extLst>
          </p:cNvPr>
          <p:cNvPicPr>
            <a:picLocks noChangeAspect="1"/>
          </p:cNvPicPr>
          <p:nvPr/>
        </p:nvPicPr>
        <p:blipFill>
          <a:blip r:embed="rId15"/>
          <a:stretch>
            <a:fillRect/>
          </a:stretch>
        </p:blipFill>
        <p:spPr>
          <a:xfrm>
            <a:off x="1007880" y="6114696"/>
            <a:ext cx="2681470" cy="536294"/>
          </a:xfrm>
          <a:prstGeom prst="rect">
            <a:avLst/>
          </a:prstGeom>
        </p:spPr>
      </p:pic>
      <p:pic>
        <p:nvPicPr>
          <p:cNvPr id="31" name="Picture 30">
            <a:extLst>
              <a:ext uri="{FF2B5EF4-FFF2-40B4-BE49-F238E27FC236}">
                <a16:creationId xmlns:a16="http://schemas.microsoft.com/office/drawing/2014/main" id="{62E87122-5D61-E346-9A25-2A083C05A463}"/>
              </a:ext>
            </a:extLst>
          </p:cNvPr>
          <p:cNvPicPr>
            <a:picLocks noChangeAspect="1"/>
          </p:cNvPicPr>
          <p:nvPr/>
        </p:nvPicPr>
        <p:blipFill>
          <a:blip r:embed="rId16"/>
          <a:stretch>
            <a:fillRect/>
          </a:stretch>
        </p:blipFill>
        <p:spPr>
          <a:xfrm>
            <a:off x="3514090" y="6115148"/>
            <a:ext cx="2672080" cy="612041"/>
          </a:xfrm>
          <a:prstGeom prst="rect">
            <a:avLst/>
          </a:prstGeom>
        </p:spPr>
      </p:pic>
      <p:pic>
        <p:nvPicPr>
          <p:cNvPr id="32" name="Picture 31">
            <a:extLst>
              <a:ext uri="{FF2B5EF4-FFF2-40B4-BE49-F238E27FC236}">
                <a16:creationId xmlns:a16="http://schemas.microsoft.com/office/drawing/2014/main" id="{0803FA97-FBD5-A140-AAA9-CB79754A8CC8}"/>
              </a:ext>
            </a:extLst>
          </p:cNvPr>
          <p:cNvPicPr>
            <a:picLocks noChangeAspect="1"/>
          </p:cNvPicPr>
          <p:nvPr/>
        </p:nvPicPr>
        <p:blipFill>
          <a:blip r:embed="rId17"/>
          <a:stretch>
            <a:fillRect/>
          </a:stretch>
        </p:blipFill>
        <p:spPr>
          <a:xfrm>
            <a:off x="3771900" y="5648114"/>
            <a:ext cx="2794000" cy="492335"/>
          </a:xfrm>
          <a:prstGeom prst="rect">
            <a:avLst/>
          </a:prstGeom>
        </p:spPr>
      </p:pic>
      <p:pic>
        <p:nvPicPr>
          <p:cNvPr id="33" name="Picture 32">
            <a:extLst>
              <a:ext uri="{FF2B5EF4-FFF2-40B4-BE49-F238E27FC236}">
                <a16:creationId xmlns:a16="http://schemas.microsoft.com/office/drawing/2014/main" id="{9AF25A66-126E-5E4C-9530-2F4B7E85DD0F}"/>
              </a:ext>
            </a:extLst>
          </p:cNvPr>
          <p:cNvPicPr>
            <a:picLocks noChangeAspect="1"/>
          </p:cNvPicPr>
          <p:nvPr/>
        </p:nvPicPr>
        <p:blipFill>
          <a:blip r:embed="rId18"/>
          <a:stretch>
            <a:fillRect/>
          </a:stretch>
        </p:blipFill>
        <p:spPr>
          <a:xfrm>
            <a:off x="6953250" y="6110472"/>
            <a:ext cx="2861310" cy="737368"/>
          </a:xfrm>
          <a:prstGeom prst="rect">
            <a:avLst/>
          </a:prstGeom>
        </p:spPr>
      </p:pic>
      <p:pic>
        <p:nvPicPr>
          <p:cNvPr id="34" name="Picture 33">
            <a:extLst>
              <a:ext uri="{FF2B5EF4-FFF2-40B4-BE49-F238E27FC236}">
                <a16:creationId xmlns:a16="http://schemas.microsoft.com/office/drawing/2014/main" id="{B20FB86D-2A09-2C42-821A-030E15245075}"/>
              </a:ext>
            </a:extLst>
          </p:cNvPr>
          <p:cNvPicPr>
            <a:picLocks noChangeAspect="1"/>
          </p:cNvPicPr>
          <p:nvPr/>
        </p:nvPicPr>
        <p:blipFill>
          <a:blip r:embed="rId19"/>
          <a:stretch>
            <a:fillRect/>
          </a:stretch>
        </p:blipFill>
        <p:spPr>
          <a:xfrm>
            <a:off x="7067550" y="5704840"/>
            <a:ext cx="2971800" cy="431800"/>
          </a:xfrm>
          <a:prstGeom prst="rect">
            <a:avLst/>
          </a:prstGeom>
        </p:spPr>
      </p:pic>
      <p:pic>
        <p:nvPicPr>
          <p:cNvPr id="35" name="Picture 34">
            <a:extLst>
              <a:ext uri="{FF2B5EF4-FFF2-40B4-BE49-F238E27FC236}">
                <a16:creationId xmlns:a16="http://schemas.microsoft.com/office/drawing/2014/main" id="{2D6D23D8-AF75-484B-9BF1-F6E9F4E597C2}"/>
              </a:ext>
            </a:extLst>
          </p:cNvPr>
          <p:cNvPicPr>
            <a:picLocks noChangeAspect="1"/>
          </p:cNvPicPr>
          <p:nvPr/>
        </p:nvPicPr>
        <p:blipFill>
          <a:blip r:embed="rId20"/>
          <a:stretch>
            <a:fillRect/>
          </a:stretch>
        </p:blipFill>
        <p:spPr>
          <a:xfrm>
            <a:off x="9761406" y="6146198"/>
            <a:ext cx="2232473" cy="535271"/>
          </a:xfrm>
          <a:prstGeom prst="rect">
            <a:avLst/>
          </a:prstGeom>
        </p:spPr>
      </p:pic>
      <p:pic>
        <p:nvPicPr>
          <p:cNvPr id="4" name="Picture 3">
            <a:extLst>
              <a:ext uri="{FF2B5EF4-FFF2-40B4-BE49-F238E27FC236}">
                <a16:creationId xmlns:a16="http://schemas.microsoft.com/office/drawing/2014/main" id="{AE9BDC90-4FB8-374E-AAC4-41F33BB7C841}"/>
              </a:ext>
            </a:extLst>
          </p:cNvPr>
          <p:cNvPicPr>
            <a:picLocks noChangeAspect="1"/>
          </p:cNvPicPr>
          <p:nvPr/>
        </p:nvPicPr>
        <p:blipFill>
          <a:blip r:embed="rId21"/>
          <a:stretch>
            <a:fillRect/>
          </a:stretch>
        </p:blipFill>
        <p:spPr>
          <a:xfrm>
            <a:off x="9339579" y="2887979"/>
            <a:ext cx="1256913" cy="621063"/>
          </a:xfrm>
          <a:prstGeom prst="rect">
            <a:avLst/>
          </a:prstGeom>
          <a:ln>
            <a:solidFill>
              <a:schemeClr val="accent1"/>
            </a:solidFill>
          </a:ln>
        </p:spPr>
      </p:pic>
      <p:sp>
        <p:nvSpPr>
          <p:cNvPr id="5" name="Slide Number Placeholder 4">
            <a:extLst>
              <a:ext uri="{FF2B5EF4-FFF2-40B4-BE49-F238E27FC236}">
                <a16:creationId xmlns:a16="http://schemas.microsoft.com/office/drawing/2014/main" id="{4CEB31B5-F4BF-2A4B-B78C-65D5D0B39096}"/>
              </a:ext>
            </a:extLst>
          </p:cNvPr>
          <p:cNvSpPr>
            <a:spLocks noGrp="1"/>
          </p:cNvSpPr>
          <p:nvPr>
            <p:ph type="sldNum" sz="quarter" idx="12"/>
          </p:nvPr>
        </p:nvSpPr>
        <p:spPr/>
        <p:txBody>
          <a:bodyPr/>
          <a:lstStyle/>
          <a:p>
            <a:fld id="{F33FCB0E-AFE6-8F4B-B9EB-BD4C96BB7C7B}" type="slidenum">
              <a:rPr lang="en-US" smtClean="0"/>
              <a:t>9</a:t>
            </a:fld>
            <a:endParaRPr lang="en-US"/>
          </a:p>
        </p:txBody>
      </p:sp>
    </p:spTree>
    <p:extLst>
      <p:ext uri="{BB962C8B-B14F-4D97-AF65-F5344CB8AC3E}">
        <p14:creationId xmlns:p14="http://schemas.microsoft.com/office/powerpoint/2010/main" val="14453748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1858</TotalTime>
  <Words>466</Words>
  <Application>Microsoft Macintosh PowerPoint</Application>
  <PresentationFormat>Widescreen</PresentationFormat>
  <Paragraphs>125</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Cambria Math</vt:lpstr>
      <vt:lpstr>STIXGeneral</vt:lpstr>
      <vt:lpstr>TimesLTStd</vt:lpstr>
      <vt:lpstr>Office Theme</vt:lpstr>
      <vt:lpstr>Chapters 4(B) – 6 Review</vt:lpstr>
      <vt:lpstr>Chapters 4 - 6</vt:lpstr>
      <vt:lpstr>Chapter 4 (B) – Techniques of Circuit Analysis</vt:lpstr>
      <vt:lpstr>Chapter 4 (B) – Techniques of Circuit Analysis</vt:lpstr>
      <vt:lpstr>PowerPoint Presentation</vt:lpstr>
      <vt:lpstr>Chapter 5 – Operational Amplifiers</vt:lpstr>
      <vt:lpstr>5.3 The Inverting Amplifier Circuit Example</vt:lpstr>
      <vt:lpstr>Chapter 5 – Operational Amplifiers</vt:lpstr>
      <vt:lpstr>Chapter 6 – Inductance, Capacitance, and Mutual Inductance</vt:lpstr>
      <vt:lpstr>6.1 The Inductor – Extra Example </vt:lpstr>
      <vt:lpstr>6.2 The Capacitor</vt:lpstr>
      <vt:lpstr>6.2 Series-Parallel Connections HW Problem 6.24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Circuit Variables</dc:title>
  <dc:creator>Microsoft Office User</dc:creator>
  <cp:lastModifiedBy>M k</cp:lastModifiedBy>
  <cp:revision>120</cp:revision>
  <dcterms:created xsi:type="dcterms:W3CDTF">2019-09-01T08:40:30Z</dcterms:created>
  <dcterms:modified xsi:type="dcterms:W3CDTF">2020-10-05T07:37:53Z</dcterms:modified>
</cp:coreProperties>
</file>